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13" r:id="rId3"/>
    <p:sldId id="314" r:id="rId4"/>
    <p:sldId id="315" r:id="rId5"/>
    <p:sldId id="316" r:id="rId6"/>
    <p:sldId id="317" r:id="rId7"/>
    <p:sldId id="318" r:id="rId8"/>
    <p:sldId id="319" r:id="rId9"/>
    <p:sldId id="320" r:id="rId10"/>
    <p:sldId id="327" r:id="rId11"/>
    <p:sldId id="328" r:id="rId12"/>
    <p:sldId id="322" r:id="rId13"/>
    <p:sldId id="324" r:id="rId14"/>
    <p:sldId id="325" r:id="rId15"/>
    <p:sldId id="326" r:id="rId1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C0C0C0"/>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74793" autoAdjust="0"/>
  </p:normalViewPr>
  <p:slideViewPr>
    <p:cSldViewPr showGuides="1">
      <p:cViewPr varScale="1">
        <p:scale>
          <a:sx n="64" d="100"/>
          <a:sy n="64" d="100"/>
        </p:scale>
        <p:origin x="90"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13" d="100"/>
          <a:sy n="113" d="100"/>
        </p:scale>
        <p:origin x="-33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E98348-A682-8D40-BE02-2B6BFD309EAE}" type="datetimeFigureOut">
              <a:rPr lang="de-DE" smtClean="0"/>
              <a:pPr/>
              <a:t>22.06.2018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73198C-182C-A847-A68F-F5FF46BC6EA2}" type="slidenum">
              <a:rPr lang="de-DE" smtClean="0"/>
              <a:pPr/>
              <a:t>‹Nr.›</a:t>
            </a:fld>
            <a:endParaRPr lang="de-DE"/>
          </a:p>
        </p:txBody>
      </p:sp>
    </p:spTree>
    <p:extLst>
      <p:ext uri="{BB962C8B-B14F-4D97-AF65-F5344CB8AC3E}">
        <p14:creationId xmlns:p14="http://schemas.microsoft.com/office/powerpoint/2010/main" val="4044573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B01A8C4-B640-491A-836E-994E1AFD3D19}" type="slidenum">
              <a:rPr lang="de-DE"/>
              <a:pPr>
                <a:defRPr/>
              </a:pPr>
              <a:t>‹Nr.›</a:t>
            </a:fld>
            <a:endParaRPr lang="de-DE"/>
          </a:p>
        </p:txBody>
      </p:sp>
    </p:spTree>
    <p:extLst>
      <p:ext uri="{BB962C8B-B14F-4D97-AF65-F5344CB8AC3E}">
        <p14:creationId xmlns:p14="http://schemas.microsoft.com/office/powerpoint/2010/main" val="506878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Der Lehrplan 21 beschreibt wie jeder Lehrplan den Auftrag der Gesellschaft an die Schule. Er hält fest, was die Volksschule der nächsten Generation an Allgemeinbildung vermitteln soll.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Der Lehrplan 21 dient den Lehrerinnen und Lehrern als Kompass, der sie bei der Planung des Unterrichts unterstützt.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Zum ersten Mal in der Geschichte der Schweiz </a:t>
            </a:r>
            <a:r>
              <a:rPr kumimoji="0" lang="de-CH" sz="1200" b="0" i="0" u="none" strike="noStrike" kern="1200" cap="none" spc="0" normalizeH="0" baseline="0" noProof="0" dirty="0" smtClean="0">
                <a:ln>
                  <a:noFill/>
                </a:ln>
                <a:solidFill>
                  <a:srgbClr val="FF0000"/>
                </a:solidFill>
                <a:effectLst/>
                <a:uLnTx/>
                <a:uFillTx/>
                <a:latin typeface="Arial" charset="0"/>
                <a:ea typeface="+mn-ea"/>
                <a:cs typeface="+mn-cs"/>
              </a:rPr>
              <a:t>haben</a:t>
            </a: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 die 21 deutsch- und mehrsprachigen Kantone und </a:t>
            </a:r>
            <a:r>
              <a:rPr kumimoji="0" lang="de-CH" sz="1200" b="0" i="0" u="none" strike="noStrike" kern="1200" cap="none" spc="0" normalizeH="0" baseline="0" noProof="0" dirty="0" smtClean="0">
                <a:ln>
                  <a:noFill/>
                </a:ln>
                <a:solidFill>
                  <a:srgbClr val="FF0000"/>
                </a:solidFill>
                <a:effectLst/>
                <a:uLnTx/>
                <a:uFillTx/>
                <a:latin typeface="Arial" charset="0"/>
                <a:ea typeface="+mn-ea"/>
                <a:cs typeface="+mn-cs"/>
              </a:rPr>
              <a:t>das Fürstentum Lichtenstein </a:t>
            </a: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den gleichen Lehrplan.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Im Kanton Bern bleiben die Inhalte und Fächer im Wesentlichen gleich. </a:t>
            </a:r>
          </a:p>
          <a:p>
            <a:endParaRPr lang="de-CH" dirty="0"/>
          </a:p>
        </p:txBody>
      </p:sp>
      <p:sp>
        <p:nvSpPr>
          <p:cNvPr id="4" name="Foliennummernplatzhalter 3"/>
          <p:cNvSpPr>
            <a:spLocks noGrp="1"/>
          </p:cNvSpPr>
          <p:nvPr>
            <p:ph type="sldNum" sz="quarter" idx="10"/>
          </p:nvPr>
        </p:nvSpPr>
        <p:spPr/>
        <p:txBody>
          <a:bodyPr/>
          <a:lstStyle/>
          <a:p>
            <a:pPr>
              <a:defRPr/>
            </a:pPr>
            <a:fld id="{DB01A8C4-B640-491A-836E-994E1AFD3D19}" type="slidenum">
              <a:rPr lang="de-DE" smtClean="0"/>
              <a:pPr>
                <a:defRPr/>
              </a:pPr>
              <a:t>2</a:t>
            </a:fld>
            <a:endParaRPr lang="de-DE"/>
          </a:p>
        </p:txBody>
      </p:sp>
    </p:spTree>
    <p:extLst>
      <p:ext uri="{BB962C8B-B14F-4D97-AF65-F5344CB8AC3E}">
        <p14:creationId xmlns:p14="http://schemas.microsoft.com/office/powerpoint/2010/main" val="163405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p:cNvSpPr>
            <a:spLocks noGrp="1"/>
          </p:cNvSpPr>
          <p:nvPr>
            <p:ph type="body" idx="1"/>
          </p:nvPr>
        </p:nvSpPr>
        <p:spPr bwMode="auto">
          <a:extLst/>
        </p:spPr>
        <p:txBody>
          <a:bodyPr/>
          <a:lstStyle/>
          <a:p>
            <a:pPr>
              <a:defRPr/>
            </a:pPr>
            <a:r>
              <a:rPr lang="de-CH" altLang="de-DE" dirty="0">
                <a:solidFill>
                  <a:srgbClr val="000000"/>
                </a:solidFill>
              </a:rPr>
              <a:t>Neben den Fächern hatten wir Lehrpersonen schon im alten Lehrplan den </a:t>
            </a:r>
            <a:r>
              <a:rPr lang="de-CH" altLang="de-DE" dirty="0" smtClean="0">
                <a:solidFill>
                  <a:srgbClr val="000000"/>
                </a:solidFill>
              </a:rPr>
              <a:t>Auftrag, </a:t>
            </a:r>
            <a:r>
              <a:rPr lang="de-CH" altLang="de-DE" dirty="0">
                <a:solidFill>
                  <a:srgbClr val="000000"/>
                </a:solidFill>
              </a:rPr>
              <a:t>sogenannte überfachliche Kompetenzen zu </a:t>
            </a:r>
            <a:r>
              <a:rPr lang="de-CH" altLang="de-DE" dirty="0" smtClean="0">
                <a:solidFill>
                  <a:srgbClr val="000000"/>
                </a:solidFill>
              </a:rPr>
              <a:t>fördern. </a:t>
            </a:r>
            <a:r>
              <a:rPr lang="de-CH" altLang="de-DE" dirty="0">
                <a:solidFill>
                  <a:srgbClr val="000000"/>
                </a:solidFill>
              </a:rPr>
              <a:t>Kompetenzen </a:t>
            </a:r>
            <a:r>
              <a:rPr lang="de-CH" altLang="de-DE" dirty="0" smtClean="0">
                <a:solidFill>
                  <a:srgbClr val="000000"/>
                </a:solidFill>
              </a:rPr>
              <a:t>also, die </a:t>
            </a:r>
            <a:r>
              <a:rPr lang="de-CH" altLang="de-DE" dirty="0">
                <a:solidFill>
                  <a:srgbClr val="000000"/>
                </a:solidFill>
              </a:rPr>
              <a:t>über das fachliche Lernen hinausgehen und für eine erfolgreiche Lebensbewältigung zentral sind.</a:t>
            </a:r>
          </a:p>
          <a:p>
            <a:pPr>
              <a:defRPr/>
            </a:pPr>
            <a:r>
              <a:rPr lang="de-CH" altLang="de-DE" u="sng" dirty="0">
                <a:solidFill>
                  <a:srgbClr val="000000"/>
                </a:solidFill>
              </a:rPr>
              <a:t> </a:t>
            </a:r>
            <a:endParaRPr lang="de-CH" altLang="de-DE" u="sng" strike="sngStrike" dirty="0">
              <a:solidFill>
                <a:srgbClr val="000000"/>
              </a:solidFill>
            </a:endParaRPr>
          </a:p>
          <a:p>
            <a:pPr>
              <a:defRPr/>
            </a:pPr>
            <a:r>
              <a:rPr lang="de-CH" altLang="de-DE" dirty="0">
                <a:solidFill>
                  <a:srgbClr val="000000"/>
                </a:solidFill>
              </a:rPr>
              <a:t>Im Lehrplan 95 hiessen sie </a:t>
            </a:r>
          </a:p>
          <a:p>
            <a:pPr marL="171450" indent="-171450">
              <a:buFont typeface="Arial" panose="020B0604020202020204" pitchFamily="34" charset="0"/>
              <a:buChar char="•"/>
              <a:defRPr/>
            </a:pPr>
            <a:r>
              <a:rPr lang="de-CH" altLang="de-DE" dirty="0">
                <a:solidFill>
                  <a:srgbClr val="000000"/>
                </a:solidFill>
              </a:rPr>
              <a:t>Selbstkompetenz	= heute Personale </a:t>
            </a:r>
            <a:r>
              <a:rPr lang="de-CH" altLang="de-DE" dirty="0" smtClean="0">
                <a:solidFill>
                  <a:srgbClr val="000000"/>
                </a:solidFill>
              </a:rPr>
              <a:t>Kompetenzen</a:t>
            </a:r>
            <a:endParaRPr lang="de-CH" altLang="de-DE" dirty="0">
              <a:solidFill>
                <a:srgbClr val="000000"/>
              </a:solidFill>
            </a:endParaRPr>
          </a:p>
          <a:p>
            <a:pPr marL="171450" indent="-171450">
              <a:buFont typeface="Arial" panose="020B0604020202020204" pitchFamily="34" charset="0"/>
              <a:buChar char="•"/>
              <a:defRPr/>
            </a:pPr>
            <a:r>
              <a:rPr lang="de-CH" altLang="de-DE" dirty="0">
                <a:solidFill>
                  <a:srgbClr val="000000"/>
                </a:solidFill>
              </a:rPr>
              <a:t>Sozialkompetenz	= heute Soziale </a:t>
            </a:r>
            <a:r>
              <a:rPr lang="de-CH" altLang="de-DE" dirty="0" smtClean="0">
                <a:solidFill>
                  <a:srgbClr val="000000"/>
                </a:solidFill>
              </a:rPr>
              <a:t>Kompetenzen</a:t>
            </a:r>
            <a:endParaRPr lang="de-CH" altLang="de-DE" dirty="0">
              <a:solidFill>
                <a:srgbClr val="000000"/>
              </a:solidFill>
            </a:endParaRPr>
          </a:p>
          <a:p>
            <a:pPr marL="171450" indent="-171450">
              <a:buFont typeface="Arial" panose="020B0604020202020204" pitchFamily="34" charset="0"/>
              <a:buChar char="•"/>
              <a:defRPr/>
            </a:pPr>
            <a:r>
              <a:rPr lang="de-CH" altLang="de-DE" dirty="0">
                <a:solidFill>
                  <a:srgbClr val="000000"/>
                </a:solidFill>
              </a:rPr>
              <a:t>Sachkompetenz	= heute </a:t>
            </a:r>
            <a:r>
              <a:rPr lang="de-CH" altLang="de-DE" dirty="0" smtClean="0">
                <a:solidFill>
                  <a:srgbClr val="000000"/>
                </a:solidFill>
              </a:rPr>
              <a:t>Fachliche </a:t>
            </a:r>
            <a:r>
              <a:rPr lang="de-CH" altLang="de-DE" dirty="0">
                <a:solidFill>
                  <a:srgbClr val="000000"/>
                </a:solidFill>
              </a:rPr>
              <a:t>Kompetenzen</a:t>
            </a:r>
          </a:p>
          <a:p>
            <a:pPr marL="171450" indent="-171450">
              <a:buFont typeface="Arial" panose="020B0604020202020204" pitchFamily="34" charset="0"/>
              <a:buChar char="•"/>
              <a:defRPr/>
            </a:pPr>
            <a:r>
              <a:rPr lang="de-CH" altLang="de-DE" dirty="0">
                <a:solidFill>
                  <a:srgbClr val="000000"/>
                </a:solidFill>
              </a:rPr>
              <a:t>Arbeits- und Lernverhalten/Problemlöseverhalten entspricht in etwa </a:t>
            </a:r>
            <a:r>
              <a:rPr lang="de-CH" altLang="de-DE" dirty="0" smtClean="0">
                <a:solidFill>
                  <a:srgbClr val="000000"/>
                </a:solidFill>
              </a:rPr>
              <a:t>den Methodischen </a:t>
            </a:r>
            <a:r>
              <a:rPr lang="de-CH" altLang="de-DE" dirty="0">
                <a:solidFill>
                  <a:srgbClr val="000000"/>
                </a:solidFill>
              </a:rPr>
              <a:t>Kompetenzen</a:t>
            </a:r>
          </a:p>
          <a:p>
            <a:pPr>
              <a:buFont typeface="Arial" panose="020B0604020202020204" pitchFamily="34" charset="0"/>
              <a:buNone/>
              <a:defRPr/>
            </a:pPr>
            <a:endParaRPr lang="de-CH" altLang="de-DE" strike="sngStrike" dirty="0">
              <a:solidFill>
                <a:srgbClr val="000000"/>
              </a:solidFill>
            </a:endParaRPr>
          </a:p>
          <a:p>
            <a:pPr>
              <a:defRPr/>
            </a:pPr>
            <a:r>
              <a:rPr lang="de-CH" altLang="de-DE" dirty="0">
                <a:solidFill>
                  <a:srgbClr val="000000"/>
                </a:solidFill>
              </a:rPr>
              <a:t>Die </a:t>
            </a:r>
            <a:r>
              <a:rPr lang="de-CH" altLang="de-DE" dirty="0" smtClean="0">
                <a:solidFill>
                  <a:srgbClr val="000000"/>
                </a:solidFill>
              </a:rPr>
              <a:t>Schüler/innen </a:t>
            </a:r>
            <a:r>
              <a:rPr lang="de-CH" altLang="de-DE" dirty="0">
                <a:solidFill>
                  <a:srgbClr val="000000"/>
                </a:solidFill>
              </a:rPr>
              <a:t>arbeiten an den überfachlichen Kompetenzen während ihrer ganzen Schulzeit oder sogar über diese hinaus.</a:t>
            </a:r>
          </a:p>
          <a:p>
            <a:pPr>
              <a:defRPr/>
            </a:pPr>
            <a:r>
              <a:rPr lang="de-CH" altLang="de-DE" dirty="0">
                <a:solidFill>
                  <a:srgbClr val="000000"/>
                </a:solidFill>
              </a:rPr>
              <a:t>Auf die personalen und sozialen, etwas weniger auf die methodischen Kompetenzen, hat das familiäre und soziale Umfeld der Kinder und Jugendlichen einen grossen Einfluss. </a:t>
            </a:r>
            <a:endParaRPr lang="de-CH" altLang="de-DE" strike="sngStrike" dirty="0">
              <a:solidFill>
                <a:srgbClr val="000000"/>
              </a:solidFill>
            </a:endParaRPr>
          </a:p>
          <a:p>
            <a:pPr>
              <a:defRPr/>
            </a:pPr>
            <a:endParaRPr lang="de-CH" altLang="de-DE" u="sng" dirty="0">
              <a:solidFill>
                <a:srgbClr val="000000"/>
              </a:solidFill>
            </a:endParaRPr>
          </a:p>
          <a:p>
            <a:pPr marL="171450" indent="-171450">
              <a:buFont typeface="Arial" panose="020B0604020202020204" pitchFamily="34" charset="0"/>
              <a:buChar char="•"/>
              <a:defRPr/>
            </a:pPr>
            <a:endParaRPr lang="de-CH" altLang="de-DE" dirty="0" smtClean="0">
              <a:solidFill>
                <a:srgbClr val="000000"/>
              </a:solidFill>
            </a:endParaRPr>
          </a:p>
          <a:p>
            <a:pPr>
              <a:defRPr/>
            </a:pPr>
            <a:endParaRPr lang="de-CH" altLang="de-DE" dirty="0" smtClean="0">
              <a:solidFill>
                <a:srgbClr val="000000"/>
              </a:solidFill>
            </a:endParaRPr>
          </a:p>
          <a:p>
            <a:pPr>
              <a:defRPr/>
            </a:pPr>
            <a:endParaRPr lang="de-CH" altLang="de-DE" dirty="0" smtClean="0"/>
          </a:p>
        </p:txBody>
      </p:sp>
      <p:sp>
        <p:nvSpPr>
          <p:cNvPr id="317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707D23F-9287-497E-8A39-41CD8E4E6CB5}" type="slidenum">
              <a:rPr lang="de-CH" altLang="de-DE">
                <a:solidFill>
                  <a:srgbClr val="000000"/>
                </a:solidFill>
              </a:rPr>
              <a:pPr/>
              <a:t>11</a:t>
            </a:fld>
            <a:endParaRPr lang="de-CH" altLang="de-DE">
              <a:solidFill>
                <a:srgbClr val="000000"/>
              </a:solidFill>
            </a:endParaRPr>
          </a:p>
        </p:txBody>
      </p:sp>
    </p:spTree>
    <p:extLst>
      <p:ext uri="{BB962C8B-B14F-4D97-AF65-F5344CB8AC3E}">
        <p14:creationId xmlns:p14="http://schemas.microsoft.com/office/powerpoint/2010/main" val="891485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smtClean="0"/>
              <a:t>Diese Themen werden wir in dieser Präsentation erläutern.</a:t>
            </a:r>
          </a:p>
        </p:txBody>
      </p:sp>
      <p:sp>
        <p:nvSpPr>
          <p:cNvPr id="4" name="Foliennummernplatzhalter 3"/>
          <p:cNvSpPr>
            <a:spLocks noGrp="1"/>
          </p:cNvSpPr>
          <p:nvPr>
            <p:ph type="sldNum" sz="quarter" idx="5"/>
          </p:nvPr>
        </p:nvSpPr>
        <p:spPr/>
        <p:txBody>
          <a:bodyPr/>
          <a:lstStyle/>
          <a:p>
            <a:pPr>
              <a:defRPr/>
            </a:pPr>
            <a:fld id="{DB223947-C15C-4177-8FBF-1D41DDC36CDA}" type="slidenum">
              <a:rPr lang="de-CH" smtClean="0"/>
              <a:pPr>
                <a:defRPr/>
              </a:pPr>
              <a:t>12</a:t>
            </a:fld>
            <a:endParaRPr lang="de-CH"/>
          </a:p>
        </p:txBody>
      </p:sp>
    </p:spTree>
    <p:extLst>
      <p:ext uri="{BB962C8B-B14F-4D97-AF65-F5344CB8AC3E}">
        <p14:creationId xmlns:p14="http://schemas.microsoft.com/office/powerpoint/2010/main" val="275756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de-CH" altLang="de-DE" b="1" dirty="0" smtClean="0"/>
              <a:t>Qualitätsmerkmale einer kompetenzorientierten Beurteilung</a:t>
            </a:r>
          </a:p>
          <a:p>
            <a:pPr>
              <a:defRPr/>
            </a:pPr>
            <a:r>
              <a:rPr lang="de-CH" altLang="de-DE" dirty="0" smtClean="0"/>
              <a:t>Eine kompetenzorientierte Beurteilung orientiert sich an folgenden Qualitätsmerkmalen:</a:t>
            </a:r>
          </a:p>
          <a:p>
            <a:pPr>
              <a:defRPr/>
            </a:pPr>
            <a:endParaRPr lang="de-CH" altLang="de-DE" dirty="0" smtClean="0"/>
          </a:p>
          <a:p>
            <a:pPr marL="171450" indent="-171450">
              <a:buFont typeface="Arial" panose="020B0604020202020204" pitchFamily="34" charset="0"/>
              <a:buChar char="•"/>
              <a:defRPr/>
            </a:pPr>
            <a:r>
              <a:rPr lang="de-CH" altLang="de-DE" dirty="0" smtClean="0"/>
              <a:t>Förderorientierung: Die Steuerung und Optimierung der Kompetenzentwicklung gilt als wichtigstes Anliegen der Beurteilung. Sie wird jeder Schülerin und jedem Schüler ermöglicht.</a:t>
            </a:r>
          </a:p>
          <a:p>
            <a:pPr marL="171450" indent="-171450">
              <a:buFont typeface="Arial" panose="020B0604020202020204" pitchFamily="34" charset="0"/>
              <a:buChar char="•"/>
              <a:defRPr/>
            </a:pPr>
            <a:r>
              <a:rPr lang="de-CH" altLang="de-DE" dirty="0" smtClean="0"/>
              <a:t>Passung zum Unterricht: Lernsituationen im konkreten Unterricht stellen den zentralen Bezugspunkt zur Beurteilung dar. Sowohl die formative als auch die </a:t>
            </a:r>
            <a:r>
              <a:rPr lang="de-CH" altLang="de-DE" dirty="0" err="1" smtClean="0"/>
              <a:t>summative</a:t>
            </a:r>
            <a:r>
              <a:rPr lang="de-CH" altLang="de-DE" dirty="0" smtClean="0"/>
              <a:t> Beurteilung orientieren sich an Kompetenzerwartungen z.B. im Rahmen von reichhaltigen Aufgaben. </a:t>
            </a:r>
          </a:p>
          <a:p>
            <a:pPr marL="171450" indent="-171450">
              <a:buFont typeface="Arial" panose="020B0604020202020204" pitchFamily="34" charset="0"/>
              <a:buChar char="•"/>
              <a:defRPr/>
            </a:pPr>
            <a:r>
              <a:rPr lang="de-CH" altLang="de-DE" dirty="0" smtClean="0"/>
              <a:t>Transparenz/Nachvollziehbarkeit: Den Schülerinnen und Schülern müssen Inhalt, Zeitpunkt, Form und Kriterien der Beurteilung bekannt sein, damit sie diese gewinnbringend für die weitere Kompetenzentwicklung nutzen können. Neben den Ergebnissen einer Beurteilung müssen die Schülerinnen und Schüler sowie die Eltern auch über das Beurteilungsverfahren regelmässig informiert werden.</a:t>
            </a:r>
          </a:p>
          <a:p>
            <a:pPr marL="171450" indent="-171450">
              <a:buFont typeface="Arial" panose="020B0604020202020204" pitchFamily="34" charset="0"/>
              <a:buChar char="•"/>
              <a:defRPr/>
            </a:pPr>
            <a:r>
              <a:rPr lang="de-CH" altLang="de-DE" dirty="0" smtClean="0"/>
              <a:t>Umfassende Beurteilung: Alle Kompetenzbereiche bzw. Handlungsaspekte und die überfachlichen Kompetenzen werden innerhalb eines Schuljahres ausgewogen in die Beurteilung miteinbezogen.</a:t>
            </a:r>
          </a:p>
          <a:p>
            <a:pPr>
              <a:defRPr/>
            </a:pPr>
            <a:endParaRPr lang="de-CH" altLang="de-DE" dirty="0" smtClean="0"/>
          </a:p>
          <a:p>
            <a:pPr>
              <a:defRPr/>
            </a:pPr>
            <a:r>
              <a:rPr lang="de-CH" altLang="de-DE" dirty="0" smtClean="0"/>
              <a:t>Beurteilungen erfolgen im Dialog mit den Lernenden und den Eltern. Schülerinnen und Schüler werden soweit möglich in die Beurteilung miteinbezogen. Damit sind einerseits der Aufbau einer altersgemässen Selbstbeurteilung und andererseits der aktive Einbezug in das Standortgespräch gemeint. Zudem wird die Sicht der am Unterricht beteiligten Fachlehrpersonen (Fachbereiche, IF) in angemessener Form miteinbezogen. </a:t>
            </a:r>
          </a:p>
          <a:p>
            <a:pPr>
              <a:defRPr/>
            </a:pPr>
            <a:endParaRPr lang="de-CH" altLang="de-DE" dirty="0" smtClean="0"/>
          </a:p>
          <a:p>
            <a:pPr>
              <a:defRPr/>
            </a:pPr>
            <a:r>
              <a:rPr lang="de-CH" altLang="de-DE" dirty="0" smtClean="0"/>
              <a:t>Für die Schülerinnen und Schüler ist ersichtlich, ob sie sich in einer Lern- oder Beurteilungssituation befinden. Der überwiegende Teil des Unterrichts sind Lernsituationen, in denen die Schülerinnen und Schüler Erfahrungen sammeln, Fehler machen und daraus lernen dürfen. Ebenso sind Leistungs- und Verhaltensbeurteilung klar zu trennen und in den Rückmeldungen an die Lernenden und im Standortgespräch auseinander zu halten.</a:t>
            </a:r>
          </a:p>
          <a:p>
            <a:pPr>
              <a:defRPr/>
            </a:pPr>
            <a:endParaRPr lang="de-CH" altLang="de-DE" dirty="0" smtClean="0"/>
          </a:p>
          <a:p>
            <a:pPr>
              <a:defRPr/>
            </a:pPr>
            <a:r>
              <a:rPr lang="de-CH" altLang="de-DE" dirty="0" smtClean="0"/>
              <a:t>Die Beurteilung ist ein Expertenurteil der Lehrpersonen. Sie wissen den subjektiven Anteil von Beurteilungen einzuschätzen. Sie besprechen ihre Beurteilungen mit den Schülerinnen und Schülern und den Eltern. Sie sind bereit sich mit anderen Wahrnehmungen auseinanderzusetzen. </a:t>
            </a:r>
          </a:p>
          <a:p>
            <a:pPr>
              <a:defRPr/>
            </a:pPr>
            <a:endParaRPr lang="de-CH" altLang="de-DE" dirty="0" smtClean="0"/>
          </a:p>
        </p:txBody>
      </p:sp>
      <p:sp>
        <p:nvSpPr>
          <p:cNvPr id="4" name="Foliennummernplatzhalter 3"/>
          <p:cNvSpPr>
            <a:spLocks noGrp="1"/>
          </p:cNvSpPr>
          <p:nvPr>
            <p:ph type="sldNum" sz="quarter" idx="5"/>
          </p:nvPr>
        </p:nvSpPr>
        <p:spPr/>
        <p:txBody>
          <a:bodyPr/>
          <a:lstStyle/>
          <a:p>
            <a:pPr>
              <a:defRPr/>
            </a:pPr>
            <a:fld id="{F71235FA-7BC8-4C00-9054-2826E5F22267}" type="slidenum">
              <a:rPr lang="de-CH" smtClean="0"/>
              <a:pPr>
                <a:defRPr/>
              </a:pPr>
              <a:t>13</a:t>
            </a:fld>
            <a:endParaRPr lang="de-CH"/>
          </a:p>
        </p:txBody>
      </p:sp>
    </p:spTree>
    <p:extLst>
      <p:ext uri="{BB962C8B-B14F-4D97-AF65-F5344CB8AC3E}">
        <p14:creationId xmlns:p14="http://schemas.microsoft.com/office/powerpoint/2010/main" val="3263836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b="1" smtClean="0"/>
              <a:t>Förderorientierte Beurteilung</a:t>
            </a:r>
          </a:p>
          <a:p>
            <a:r>
              <a:rPr lang="de-CH" altLang="de-DE" smtClean="0"/>
              <a:t>Im Zentrum steht der Unterricht. </a:t>
            </a:r>
          </a:p>
          <a:p>
            <a:r>
              <a:rPr lang="de-CH" altLang="de-DE" smtClean="0"/>
              <a:t>Die wichtigste Aufgabe im Unterricht besteht darin, den Lernprozess Ihres Kindes erfolgreich zu unterstützen. </a:t>
            </a:r>
          </a:p>
          <a:p>
            <a:endParaRPr lang="de-CH" altLang="de-DE" smtClean="0"/>
          </a:p>
          <a:p>
            <a:r>
              <a:rPr lang="de-CH" altLang="de-DE" smtClean="0"/>
              <a:t>Bei jeder neuen Kompetenz, die erarbeitet werden muss, stellt sich die Frage: Was können/wissen die Kinder bereits? </a:t>
            </a:r>
          </a:p>
          <a:p>
            <a:r>
              <a:rPr lang="de-CH" altLang="de-DE" smtClean="0"/>
              <a:t>Aufgrund dieser ersten Analyse bereitet die Lehrperson den Unterricht vor, wählt reichhaltige Aufgaben aus, die der Kompetenzerweiterung dienen und führt den Unterricht entsprechend durch.</a:t>
            </a:r>
          </a:p>
          <a:p>
            <a:endParaRPr lang="de-CH" altLang="de-DE" smtClean="0"/>
          </a:p>
          <a:p>
            <a:r>
              <a:rPr lang="de-CH" altLang="de-DE" smtClean="0"/>
              <a:t>Während die Kinder arbeiten, beobachtet und unterstützt die Lehrperson die Kinder und gibt förderorientierte Rückmeldungen zum Lernprozess.</a:t>
            </a:r>
          </a:p>
        </p:txBody>
      </p:sp>
      <p:sp>
        <p:nvSpPr>
          <p:cNvPr id="4" name="Foliennummernplatzhalter 3"/>
          <p:cNvSpPr>
            <a:spLocks noGrp="1"/>
          </p:cNvSpPr>
          <p:nvPr>
            <p:ph type="sldNum" sz="quarter" idx="5"/>
          </p:nvPr>
        </p:nvSpPr>
        <p:spPr/>
        <p:txBody>
          <a:bodyPr/>
          <a:lstStyle/>
          <a:p>
            <a:pPr>
              <a:defRPr/>
            </a:pPr>
            <a:fld id="{80B33EFE-BDB1-4037-8425-F83BA4D8B3BD}" type="slidenum">
              <a:rPr lang="de-CH" smtClean="0"/>
              <a:pPr>
                <a:defRPr/>
              </a:pPr>
              <a:t>14</a:t>
            </a:fld>
            <a:endParaRPr lang="de-CH"/>
          </a:p>
        </p:txBody>
      </p:sp>
    </p:spTree>
    <p:extLst>
      <p:ext uri="{BB962C8B-B14F-4D97-AF65-F5344CB8AC3E}">
        <p14:creationId xmlns:p14="http://schemas.microsoft.com/office/powerpoint/2010/main" val="101833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de-CH" altLang="de-DE" b="1" dirty="0" smtClean="0"/>
              <a:t>Beurteilung des Lernstandes (</a:t>
            </a:r>
            <a:r>
              <a:rPr lang="de-CH" altLang="de-DE" b="1" dirty="0" err="1" smtClean="0"/>
              <a:t>summative</a:t>
            </a:r>
            <a:r>
              <a:rPr lang="de-CH" altLang="de-DE" b="1" dirty="0" smtClean="0"/>
              <a:t> Beurteilung)</a:t>
            </a:r>
          </a:p>
          <a:p>
            <a:pPr>
              <a:defRPr/>
            </a:pPr>
            <a:endParaRPr lang="de-CH" altLang="de-DE" dirty="0" smtClean="0"/>
          </a:p>
          <a:p>
            <a:pPr>
              <a:defRPr/>
            </a:pPr>
            <a:r>
              <a:rPr lang="de-CH" altLang="de-DE" dirty="0" smtClean="0"/>
              <a:t>Nach grösseren Unterrichtsabschnitten beurteilen die Lehrpersonen anhand von Produkten, Lernkontrollen und dem Lernprozess, wie gut die Schülerinnen und Schüler die Lernziele des Unterrichts erreicht haben.</a:t>
            </a:r>
          </a:p>
          <a:p>
            <a:pPr>
              <a:defRPr/>
            </a:pPr>
            <a:endParaRPr lang="de-CH" altLang="de-DE" dirty="0" smtClean="0"/>
          </a:p>
          <a:p>
            <a:pPr>
              <a:defRPr/>
            </a:pPr>
            <a:r>
              <a:rPr lang="de-CH" altLang="de-DE" dirty="0" smtClean="0"/>
              <a:t>Lernziele und Kriterien werden den Schülerinnen und Schüler zu Beginn der Lernsequenz bekannt gegeben.</a:t>
            </a:r>
          </a:p>
          <a:p>
            <a:pPr>
              <a:defRPr/>
            </a:pPr>
            <a:endParaRPr lang="de-CH" altLang="de-DE" dirty="0" smtClean="0"/>
          </a:p>
          <a:p>
            <a:pPr>
              <a:defRPr/>
            </a:pPr>
            <a:r>
              <a:rPr lang="de-CH" altLang="de-DE" dirty="0" smtClean="0"/>
              <a:t>Die </a:t>
            </a:r>
            <a:r>
              <a:rPr lang="de-CH" altLang="de-DE" dirty="0" err="1" smtClean="0"/>
              <a:t>summative</a:t>
            </a:r>
            <a:r>
              <a:rPr lang="de-CH" altLang="de-DE" dirty="0" smtClean="0"/>
              <a:t> Beurteilung umfasst folgende drei Beurteilungsgegenstände:</a:t>
            </a:r>
          </a:p>
          <a:p>
            <a:pPr marL="171450" indent="-171450">
              <a:buFont typeface="Arial" panose="020B0604020202020204" pitchFamily="34" charset="0"/>
              <a:buChar char="•"/>
              <a:defRPr/>
            </a:pPr>
            <a:r>
              <a:rPr lang="de-CH" altLang="de-DE" dirty="0" smtClean="0"/>
              <a:t>Produkt</a:t>
            </a:r>
          </a:p>
          <a:p>
            <a:pPr marL="171450" indent="-171450">
              <a:buFont typeface="Arial" panose="020B0604020202020204" pitchFamily="34" charset="0"/>
              <a:buChar char="•"/>
              <a:defRPr/>
            </a:pPr>
            <a:r>
              <a:rPr lang="de-CH" altLang="de-DE" dirty="0" smtClean="0"/>
              <a:t>Lernkontrolle</a:t>
            </a:r>
          </a:p>
          <a:p>
            <a:pPr marL="171450" indent="-171450">
              <a:buFont typeface="Arial" panose="020B0604020202020204" pitchFamily="34" charset="0"/>
              <a:buChar char="•"/>
              <a:defRPr/>
            </a:pPr>
            <a:r>
              <a:rPr lang="de-CH" altLang="de-DE" dirty="0" smtClean="0"/>
              <a:t>Lernprozess</a:t>
            </a:r>
          </a:p>
          <a:p>
            <a:pPr>
              <a:defRPr/>
            </a:pPr>
            <a:endParaRPr lang="de-CH" altLang="de-DE" dirty="0" smtClean="0"/>
          </a:p>
          <a:p>
            <a:pPr>
              <a:defRPr/>
            </a:pPr>
            <a:r>
              <a:rPr lang="de-CH" altLang="de-DE" dirty="0" smtClean="0"/>
              <a:t>Diese drei Beurteilungsgegenstände beinhalten alle </a:t>
            </a:r>
            <a:r>
              <a:rPr lang="de-CH" altLang="de-DE" dirty="0" err="1" smtClean="0"/>
              <a:t>summativen</a:t>
            </a:r>
            <a:r>
              <a:rPr lang="de-CH" altLang="de-DE" dirty="0" smtClean="0"/>
              <a:t> Beurteilungssituationen. Damit stehen die nötigen Grundlagen für eine abschliessende </a:t>
            </a:r>
            <a:r>
              <a:rPr lang="de-CH" altLang="de-DE" dirty="0" err="1" smtClean="0"/>
              <a:t>summative</a:t>
            </a:r>
            <a:r>
              <a:rPr lang="de-CH" altLang="de-DE" dirty="0" smtClean="0"/>
              <a:t> Beurteilung in einem Beurteilungsbericht zur Verfügung. Es können je nach Fachbereich, Zyklus und Unterrichtsplanung Schwerpunkte gesetzt werden. Während des Schuljahres können die Beurteilungsgegenstände mit einer Note, einem Prädikat oder verbal (kurze schriftliche Formulierung) beurteilt werden.</a:t>
            </a:r>
          </a:p>
          <a:p>
            <a:pPr>
              <a:defRPr/>
            </a:pPr>
            <a:endParaRPr lang="de-CH" altLang="de-DE" dirty="0" smtClean="0"/>
          </a:p>
          <a:p>
            <a:pPr>
              <a:defRPr/>
            </a:pPr>
            <a:r>
              <a:rPr lang="de-CH" altLang="de-DE" dirty="0" smtClean="0"/>
              <a:t>Die Beurteilung des Lernprozesses hat anteilmässig das kleinste Gewicht. Die Beurteilungsgegenstände Produkt und Lernkontrollen sind ausgewogen zu gewichten. Die Beurteilung des Lernprozesses ist fachbezogen und orientiert sich an folgenden Aspekten, die mehrheitlich überfachliche Kompetenzen betreffen und einen unmittelbaren Einfluss auf die Leistungsentwicklung haben:</a:t>
            </a:r>
          </a:p>
          <a:p>
            <a:pPr marL="171450" indent="-171450">
              <a:buFont typeface="Arial" panose="020B0604020202020204" pitchFamily="34" charset="0"/>
              <a:buChar char="•"/>
              <a:defRPr/>
            </a:pPr>
            <a:r>
              <a:rPr lang="de-CH" altLang="de-DE" dirty="0" smtClean="0"/>
              <a:t>Lernprozess reflektieren</a:t>
            </a:r>
          </a:p>
          <a:p>
            <a:pPr marL="171450" indent="-171450">
              <a:buFont typeface="Arial" panose="020B0604020202020204" pitchFamily="34" charset="0"/>
              <a:buChar char="•"/>
              <a:defRPr/>
            </a:pPr>
            <a:r>
              <a:rPr lang="de-CH" altLang="de-DE" dirty="0" smtClean="0"/>
              <a:t>Gelerntes darstellen</a:t>
            </a:r>
          </a:p>
          <a:p>
            <a:pPr marL="171450" indent="-171450">
              <a:buFont typeface="Arial" panose="020B0604020202020204" pitchFamily="34" charset="0"/>
              <a:buChar char="•"/>
              <a:defRPr/>
            </a:pPr>
            <a:r>
              <a:rPr lang="de-CH" altLang="de-DE" dirty="0" smtClean="0"/>
              <a:t>Förderhinweise nutzen</a:t>
            </a:r>
          </a:p>
          <a:p>
            <a:pPr marL="171450" indent="-171450">
              <a:buFont typeface="Arial" panose="020B0604020202020204" pitchFamily="34" charset="0"/>
              <a:buChar char="•"/>
              <a:defRPr/>
            </a:pPr>
            <a:r>
              <a:rPr lang="de-CH" altLang="de-DE" dirty="0" smtClean="0"/>
              <a:t>Strategien verwenden</a:t>
            </a:r>
          </a:p>
          <a:p>
            <a:pPr marL="171450" indent="-171450">
              <a:buFont typeface="Arial" panose="020B0604020202020204" pitchFamily="34" charset="0"/>
              <a:buChar char="•"/>
              <a:defRPr/>
            </a:pPr>
            <a:r>
              <a:rPr lang="de-CH" altLang="de-DE" dirty="0" smtClean="0"/>
              <a:t>Selbständig arbeiten</a:t>
            </a:r>
          </a:p>
          <a:p>
            <a:pPr>
              <a:defRPr/>
            </a:pPr>
            <a:endParaRPr lang="de-CH" altLang="de-DE" dirty="0" smtClean="0"/>
          </a:p>
          <a:p>
            <a:pPr>
              <a:defRPr/>
            </a:pPr>
            <a:endParaRPr lang="de-CH" altLang="de-DE" dirty="0" smtClean="0"/>
          </a:p>
        </p:txBody>
      </p:sp>
      <p:sp>
        <p:nvSpPr>
          <p:cNvPr id="4" name="Foliennummernplatzhalter 3"/>
          <p:cNvSpPr>
            <a:spLocks noGrp="1"/>
          </p:cNvSpPr>
          <p:nvPr>
            <p:ph type="sldNum" sz="quarter" idx="5"/>
          </p:nvPr>
        </p:nvSpPr>
        <p:spPr/>
        <p:txBody>
          <a:bodyPr/>
          <a:lstStyle/>
          <a:p>
            <a:pPr>
              <a:defRPr/>
            </a:pPr>
            <a:fld id="{C59A6A05-BFB1-4DDA-9975-4A615A70750E}" type="slidenum">
              <a:rPr lang="de-CH" smtClean="0">
                <a:solidFill>
                  <a:prstClr val="black"/>
                </a:solidFill>
              </a:rPr>
              <a:pPr>
                <a:defRPr/>
              </a:pPr>
              <a:t>15</a:t>
            </a:fld>
            <a:endParaRPr lang="de-CH">
              <a:solidFill>
                <a:prstClr val="black"/>
              </a:solidFill>
            </a:endParaRPr>
          </a:p>
        </p:txBody>
      </p:sp>
    </p:spTree>
    <p:extLst>
      <p:ext uri="{BB962C8B-B14F-4D97-AF65-F5344CB8AC3E}">
        <p14:creationId xmlns:p14="http://schemas.microsoft.com/office/powerpoint/2010/main" val="177989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Im Kanton Bern tritt der Lehrplan 21 ab 1. August 2018 für den Kindergarten und das 1. bis 7. Schuljahr in Kraft. Ein Jahr später gilt er auch für das 8. Schuljahr und ab 1. August 2020 für das 9. Schuljahr.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Ende Juli 2022 ist die Einführung des Lehrplans abgeschlossen. Ab dann soll der gesamte Unterricht auf den Lehrplan 21 ausgerichtet sein.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Während der Einführungszeit entwickeln Lehrerinnen und Lehrer gemeinsam ihren Unterricht weiter und planen die Umsetzung des Lehrplans.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FF0000"/>
                </a:solidFill>
                <a:effectLst/>
                <a:uLnTx/>
                <a:uFillTx/>
                <a:latin typeface="Arial" charset="0"/>
                <a:ea typeface="+mn-ea"/>
                <a:cs typeface="+mn-cs"/>
              </a:rPr>
              <a:t>Die Schulleitung kann bis 20 Tage Weiterbildung obligatorisch erklären, 10 Tage in der unterrichtsfreien Zeit, 10 Tage mit Unterrichtsausfall. Allfälliger Unterrichtsausfall wird den Schülerinnen und Schülern und den Eltern rechtzeitig bekannt gegeben. </a:t>
            </a:r>
          </a:p>
          <a:p>
            <a:endParaRPr lang="de-CH" dirty="0"/>
          </a:p>
        </p:txBody>
      </p:sp>
      <p:sp>
        <p:nvSpPr>
          <p:cNvPr id="4" name="Foliennummernplatzhalter 3"/>
          <p:cNvSpPr>
            <a:spLocks noGrp="1"/>
          </p:cNvSpPr>
          <p:nvPr>
            <p:ph type="sldNum" sz="quarter" idx="10"/>
          </p:nvPr>
        </p:nvSpPr>
        <p:spPr/>
        <p:txBody>
          <a:bodyPr/>
          <a:lstStyle/>
          <a:p>
            <a:pPr>
              <a:defRPr/>
            </a:pPr>
            <a:fld id="{DB01A8C4-B640-491A-836E-994E1AFD3D19}" type="slidenum">
              <a:rPr lang="de-DE" smtClean="0"/>
              <a:pPr>
                <a:defRPr/>
              </a:pPr>
              <a:t>3</a:t>
            </a:fld>
            <a:endParaRPr lang="de-DE"/>
          </a:p>
        </p:txBody>
      </p:sp>
    </p:spTree>
    <p:extLst>
      <p:ext uri="{BB962C8B-B14F-4D97-AF65-F5344CB8AC3E}">
        <p14:creationId xmlns:p14="http://schemas.microsoft.com/office/powerpoint/2010/main" val="269929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Wissen behält seine heutige Bedeutung: Es ist die Grundlage für jede Kompetenz.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Der Lehrplan 21 baut auf dem aktuellen Lehrplan auf. Er legt neu Kompetenzziele fest.  Kompetenzziele beschreiben, was die Schülerinnen und Schüler am Ende der Volksschulzeit wissen, können und </a:t>
            </a:r>
            <a:r>
              <a:rPr kumimoji="0" lang="de-CH" sz="1200" b="0" i="0" u="none" strike="noStrike" kern="1200" cap="none" spc="0" normalizeH="0" baseline="0" noProof="0" dirty="0" smtClean="0">
                <a:ln>
                  <a:noFill/>
                </a:ln>
                <a:solidFill>
                  <a:srgbClr val="FF0000"/>
                </a:solidFill>
                <a:effectLst/>
                <a:uLnTx/>
                <a:uFillTx/>
                <a:latin typeface="Arial" charset="0"/>
                <a:ea typeface="+mn-ea"/>
                <a:cs typeface="+mn-cs"/>
              </a:rPr>
              <a:t>anwenden</a:t>
            </a: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 sollen.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Die Schülerinnen und Schüler sollen ihr Wissen altersgemäss anwenden können. </a:t>
            </a:r>
            <a:r>
              <a:rPr kumimoji="0" lang="de-CH" sz="1200" b="0" i="0" u="none" strike="noStrike" kern="1200" cap="none" spc="0" normalizeH="0" baseline="0" noProof="0" smtClean="0">
                <a:ln>
                  <a:noFill/>
                </a:ln>
                <a:solidFill>
                  <a:srgbClr val="000000"/>
                </a:solidFill>
                <a:effectLst/>
                <a:uLnTx/>
                <a:uFillTx/>
                <a:latin typeface="Arial" charset="0"/>
                <a:ea typeface="+mn-ea"/>
                <a:cs typeface="+mn-cs"/>
              </a:rPr>
              <a:t>Im Unterricht stehen reichhaltige Aufgaben im Zentrum, die verschiedene Aspekte des Lernens berücksichtigen und das Wissen und Können auf verschiedenen Niveaus fördern.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pPr>
              <a:defRPr/>
            </a:pPr>
            <a:fld id="{DB01A8C4-B640-491A-836E-994E1AFD3D19}" type="slidenum">
              <a:rPr lang="de-DE" smtClean="0"/>
              <a:pPr>
                <a:defRPr/>
              </a:pPr>
              <a:t>4</a:t>
            </a:fld>
            <a:endParaRPr lang="de-DE"/>
          </a:p>
        </p:txBody>
      </p:sp>
    </p:spTree>
    <p:extLst>
      <p:ext uri="{BB962C8B-B14F-4D97-AF65-F5344CB8AC3E}">
        <p14:creationId xmlns:p14="http://schemas.microsoft.com/office/powerpoint/2010/main" val="101149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Der Lehrplan 21 ist in drei Stufen, sogenannte Zyklen, aufgeteilt: Kindergarten bis 2. Klasse, 3. bis 6. Klasse, 7. bis 9. Klasse. </a:t>
            </a:r>
          </a:p>
          <a:p>
            <a:endParaRPr lang="de-CH" dirty="0" smtClean="0"/>
          </a:p>
          <a:p>
            <a:r>
              <a:rPr lang="de-CH" dirty="0" smtClean="0"/>
              <a:t>Vieles bleibt bei den Fächern</a:t>
            </a:r>
            <a:r>
              <a:rPr lang="de-CH" baseline="0" dirty="0" smtClean="0"/>
              <a:t> gleich, neu ist das Fach Medien und Informatik und die Bezeichnung NMG</a:t>
            </a:r>
            <a:r>
              <a:rPr lang="de-CH" dirty="0" smtClean="0"/>
              <a:t>.</a:t>
            </a:r>
          </a:p>
          <a:p>
            <a:r>
              <a:rPr lang="de-CH" dirty="0" smtClean="0"/>
              <a:t>Die Schülerinnen und Schüler werden in folgenden Fächern unterrichtet: Deutsch, Französisch, Englisch, Mathematik, Natur-Mensch-Gesellschaft (NMG), Gestalten (Bildnerisches Gestalten, Textiles und Technisches Gestalten), Musik, Bewegung und Sport, Medien und Informatik</a:t>
            </a:r>
          </a:p>
          <a:p>
            <a:endParaRPr lang="de-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CH" dirty="0" smtClean="0"/>
              <a:t>Am Lehrplan Fremdsprachen ändert sich nichts: Französisch wird ab der 3. Klasse, Englisch ab der 5. Klasse unterrichtet. </a:t>
            </a:r>
            <a:r>
              <a:rPr lang="de-CH" i="0" dirty="0" smtClean="0">
                <a:solidFill>
                  <a:srgbClr val="FF0000"/>
                </a:solidFill>
              </a:rPr>
              <a:t>Der Passepartout Lehrplan ist in den Berner Lehrplan 21 integriert. </a:t>
            </a:r>
          </a:p>
          <a:p>
            <a:pPr marL="0" marR="0" indent="0" algn="l" defTabSz="914400" rtl="0" eaLnBrk="0" fontAlgn="base" latinLnBrk="0" hangingPunct="0">
              <a:lnSpc>
                <a:spcPct val="100000"/>
              </a:lnSpc>
              <a:spcBef>
                <a:spcPct val="30000"/>
              </a:spcBef>
              <a:spcAft>
                <a:spcPct val="0"/>
              </a:spcAft>
              <a:buClrTx/>
              <a:buSzTx/>
              <a:buFontTx/>
              <a:buNone/>
              <a:tabLst/>
              <a:defRPr/>
            </a:pPr>
            <a:r>
              <a:rPr lang="de-CH" dirty="0" smtClean="0"/>
              <a:t>Fächerübergreifende Themen wie Berufliche Orientierung und Bildung für nachhaltige Entwicklung werden in verschiedenen Fächern behandelt.</a:t>
            </a:r>
          </a:p>
        </p:txBody>
      </p:sp>
      <p:sp>
        <p:nvSpPr>
          <p:cNvPr id="4" name="Foliennummernplatzhalter 3"/>
          <p:cNvSpPr>
            <a:spLocks noGrp="1"/>
          </p:cNvSpPr>
          <p:nvPr>
            <p:ph type="sldNum" sz="quarter" idx="10"/>
          </p:nvPr>
        </p:nvSpPr>
        <p:spPr/>
        <p:txBody>
          <a:bodyPr/>
          <a:lstStyle/>
          <a:p>
            <a:pPr>
              <a:defRPr/>
            </a:pPr>
            <a:fld id="{DB01A8C4-B640-491A-836E-994E1AFD3D19}" type="slidenum">
              <a:rPr lang="de-DE" smtClean="0"/>
              <a:pPr>
                <a:defRPr/>
              </a:pPr>
              <a:t>5</a:t>
            </a:fld>
            <a:endParaRPr lang="de-DE"/>
          </a:p>
        </p:txBody>
      </p:sp>
    </p:spTree>
    <p:extLst>
      <p:ext uri="{BB962C8B-B14F-4D97-AF65-F5344CB8AC3E}">
        <p14:creationId xmlns:p14="http://schemas.microsoft.com/office/powerpoint/2010/main" val="132263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Der Lehrplan 21 stärkt im Kanton Bern die Fächer Deutsch und Mathematik. Diese Fächer hatten bisher im Vergleich mit den anderen Kantonen zu wenig Lektionen. </a:t>
            </a:r>
          </a:p>
          <a:p>
            <a:r>
              <a:rPr lang="de-CH" dirty="0" smtClean="0"/>
              <a:t>Konkret stehen den Schülerinnen und Schülern von der 1. – 9. Klasse 2 Lektionen</a:t>
            </a:r>
            <a:r>
              <a:rPr lang="de-CH" baseline="0" dirty="0" smtClean="0"/>
              <a:t> mehr Deutsch und 5 Lektionen mehr Mathematik zur Verfügung als beim Lehrplan 95.</a:t>
            </a:r>
            <a:endParaRPr lang="de-CH" dirty="0" smtClean="0"/>
          </a:p>
          <a:p>
            <a:r>
              <a:rPr lang="de-CH" dirty="0" smtClean="0"/>
              <a:t>In Medien und Informatik im 5. und 6. sowie im 7. und 9. Schuljahr sind neu je eine Lektion wöchentlich vorgesehen.</a:t>
            </a:r>
          </a:p>
          <a:p>
            <a:endParaRPr lang="de-CH" dirty="0" smtClean="0"/>
          </a:p>
          <a:p>
            <a:r>
              <a:rPr lang="de-CH" dirty="0" smtClean="0"/>
              <a:t>Im 8. und 9. Schuljahr sieht die </a:t>
            </a:r>
            <a:r>
              <a:rPr lang="de-CH" dirty="0" err="1" smtClean="0"/>
              <a:t>Lektionentafel</a:t>
            </a:r>
            <a:r>
              <a:rPr lang="de-CH" dirty="0" smtClean="0"/>
              <a:t> neu mindestens drei Lektionen für die individuelle Vertiefung und Erweiterung (IVE) in Deutsch, Mathematik und Fremdsprachen vor. Sie dienen der Vorbereitung auf weitere Ausbildungen.</a:t>
            </a:r>
          </a:p>
          <a:p>
            <a:endParaRPr lang="de-CH" dirty="0" smtClean="0"/>
          </a:p>
          <a:p>
            <a:r>
              <a:rPr lang="de-CH" dirty="0" smtClean="0"/>
              <a:t>Als Folge der höheren </a:t>
            </a:r>
            <a:r>
              <a:rPr lang="de-CH" dirty="0" err="1" smtClean="0"/>
              <a:t>Lektionenzahl</a:t>
            </a:r>
            <a:r>
              <a:rPr lang="de-CH" dirty="0" smtClean="0"/>
              <a:t> werden die Hausaufgaben reduziert. </a:t>
            </a:r>
          </a:p>
          <a:p>
            <a:endParaRPr lang="de-CH" dirty="0" smtClean="0"/>
          </a:p>
          <a:p>
            <a:r>
              <a:rPr lang="de-CH" dirty="0" smtClean="0"/>
              <a:t>Hinweis: </a:t>
            </a:r>
            <a:r>
              <a:rPr lang="de-CH" baseline="0" dirty="0" smtClean="0"/>
              <a:t> </a:t>
            </a:r>
            <a:r>
              <a:rPr lang="de-CH" dirty="0" smtClean="0"/>
              <a:t>Die </a:t>
            </a:r>
            <a:r>
              <a:rPr lang="de-CH" dirty="0" err="1" smtClean="0"/>
              <a:t>Lektionentafel</a:t>
            </a:r>
            <a:r>
              <a:rPr lang="de-CH" baseline="0" dirty="0" smtClean="0"/>
              <a:t> gibt die Anzahl Lektionen pro Schuljahr und Fach wieder. Sie finde sie unter: h</a:t>
            </a:r>
            <a:r>
              <a:rPr lang="de-CH" dirty="0" smtClean="0"/>
              <a:t>ttp://www.erz.be.ch/dam/documents/ERZ/AKVB/de/03_Lehrplaene_Lehrmittel/lehrplan_21_lektionentafel_d.pdf</a:t>
            </a:r>
          </a:p>
          <a:p>
            <a:endParaRPr lang="de-CH" dirty="0"/>
          </a:p>
        </p:txBody>
      </p:sp>
      <p:sp>
        <p:nvSpPr>
          <p:cNvPr id="4" name="Foliennummernplatzhalter 3"/>
          <p:cNvSpPr>
            <a:spLocks noGrp="1"/>
          </p:cNvSpPr>
          <p:nvPr>
            <p:ph type="sldNum" sz="quarter" idx="10"/>
          </p:nvPr>
        </p:nvSpPr>
        <p:spPr/>
        <p:txBody>
          <a:bodyPr/>
          <a:lstStyle/>
          <a:p>
            <a:pPr>
              <a:defRPr/>
            </a:pPr>
            <a:fld id="{DB01A8C4-B640-491A-836E-994E1AFD3D19}" type="slidenum">
              <a:rPr lang="de-DE" smtClean="0"/>
              <a:pPr>
                <a:defRPr/>
              </a:pPr>
              <a:t>6</a:t>
            </a:fld>
            <a:endParaRPr lang="de-DE"/>
          </a:p>
        </p:txBody>
      </p:sp>
    </p:spTree>
    <p:extLst>
      <p:ext uri="{BB962C8B-B14F-4D97-AF65-F5344CB8AC3E}">
        <p14:creationId xmlns:p14="http://schemas.microsoft.com/office/powerpoint/2010/main" val="188139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Leistungen der Kinder und Jugendlichen werden weiterhin mit Noten beurteilt.</a:t>
            </a:r>
          </a:p>
          <a:p>
            <a:r>
              <a:rPr lang="de-CH" dirty="0" smtClean="0"/>
              <a:t>Die Lehrerinnen und Lehrer führen auch mit dem Lehrplan 21 jährlich ein Standortgespräch </a:t>
            </a:r>
            <a:r>
              <a:rPr lang="de-CH" smtClean="0"/>
              <a:t>mit den</a:t>
            </a:r>
            <a:r>
              <a:rPr lang="de-CH" baseline="0" smtClean="0"/>
              <a:t> </a:t>
            </a:r>
            <a:r>
              <a:rPr lang="de-CH" smtClean="0"/>
              <a:t>Eltern</a:t>
            </a:r>
            <a:r>
              <a:rPr lang="de-CH" baseline="0" smtClean="0"/>
              <a:t> </a:t>
            </a:r>
            <a:r>
              <a:rPr lang="de-CH" dirty="0" smtClean="0"/>
              <a:t>durch. Die wichtigsten Absprachen werden in einem </a:t>
            </a:r>
            <a:r>
              <a:rPr lang="de-CH" i="0" dirty="0" smtClean="0"/>
              <a:t>verbindlichen</a:t>
            </a:r>
            <a:r>
              <a:rPr lang="de-CH" dirty="0" smtClean="0"/>
              <a:t> Kurzprotokoll festgehalten</a:t>
            </a:r>
            <a:r>
              <a:rPr lang="de-CH" i="0" dirty="0" smtClean="0"/>
              <a:t>. Das Formular kann aber auch leer bleiben (Bestätigung der Durchführung).</a:t>
            </a:r>
          </a:p>
          <a:p>
            <a:endParaRPr lang="de-CH" dirty="0" smtClean="0"/>
          </a:p>
          <a:p>
            <a:r>
              <a:rPr lang="de-CH" dirty="0" smtClean="0"/>
              <a:t>Der heutige Beurteilungsbericht wird vereinfacht. Neu gibt es den ersten Beurteilungsbericht am Ende des 2. Schuljahres, dann jeweils am Ende des 4., 5. und 6. Schuljahres.</a:t>
            </a:r>
          </a:p>
          <a:p>
            <a:endParaRPr lang="de-CH" dirty="0" smtClean="0"/>
          </a:p>
          <a:p>
            <a:r>
              <a:rPr lang="de-CH" dirty="0" smtClean="0"/>
              <a:t>Die Schülerinnen und Schüler der Sekundarstufe I (7. bis 9. Schuljahr) erhalten neu jährlich einen Beurteilungsbericht statt wie bisher halbjährlich. Der Übertritt in ein anderes Niveau ist weiterhin während des Schuljahres möglich.</a:t>
            </a:r>
          </a:p>
          <a:p>
            <a:endParaRPr lang="de-CH" dirty="0"/>
          </a:p>
        </p:txBody>
      </p:sp>
      <p:sp>
        <p:nvSpPr>
          <p:cNvPr id="4" name="Foliennummernplatzhalter 3"/>
          <p:cNvSpPr>
            <a:spLocks noGrp="1"/>
          </p:cNvSpPr>
          <p:nvPr>
            <p:ph type="sldNum" sz="quarter" idx="10"/>
          </p:nvPr>
        </p:nvSpPr>
        <p:spPr/>
        <p:txBody>
          <a:bodyPr/>
          <a:lstStyle/>
          <a:p>
            <a:pPr>
              <a:defRPr/>
            </a:pPr>
            <a:fld id="{DB01A8C4-B640-491A-836E-994E1AFD3D19}" type="slidenum">
              <a:rPr lang="de-DE" smtClean="0"/>
              <a:pPr>
                <a:defRPr/>
              </a:pPr>
              <a:t>7</a:t>
            </a:fld>
            <a:endParaRPr lang="de-DE"/>
          </a:p>
        </p:txBody>
      </p:sp>
    </p:spTree>
    <p:extLst>
      <p:ext uri="{BB962C8B-B14F-4D97-AF65-F5344CB8AC3E}">
        <p14:creationId xmlns:p14="http://schemas.microsoft.com/office/powerpoint/2010/main" val="379379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Sowohl das </a:t>
            </a:r>
            <a:r>
              <a:rPr kumimoji="0" lang="de-CH" sz="1200" b="0" i="0" u="none" strike="noStrike" kern="1200" cap="none" spc="0" normalizeH="0" baseline="0" noProof="0" dirty="0" err="1" smtClean="0">
                <a:ln>
                  <a:noFill/>
                </a:ln>
                <a:solidFill>
                  <a:srgbClr val="000000"/>
                </a:solidFill>
                <a:effectLst/>
                <a:uLnTx/>
                <a:uFillTx/>
                <a:latin typeface="Arial" charset="0"/>
                <a:ea typeface="+mn-ea"/>
                <a:cs typeface="+mn-cs"/>
              </a:rPr>
              <a:t>Übertrittsverfahren</a:t>
            </a: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 von der Primarstufe in die Sekundarstufe I als auch der Eintritt ins Gymnasium ab der 8. oder 9. Klasse bleiben gleich.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CH"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CH" sz="1200" b="0" i="0" u="none" strike="noStrike" kern="1200" cap="none" spc="0" normalizeH="0" baseline="0" noProof="0" dirty="0" smtClean="0">
                <a:ln>
                  <a:noFill/>
                </a:ln>
                <a:solidFill>
                  <a:srgbClr val="000000"/>
                </a:solidFill>
                <a:effectLst/>
                <a:uLnTx/>
                <a:uFillTx/>
                <a:latin typeface="Arial" charset="0"/>
                <a:ea typeface="+mn-ea"/>
                <a:cs typeface="+mn-cs"/>
              </a:rPr>
              <a:t>Neu erhalten die Schülerinnen und Schüler Ende des 7., 8. und 9. Schuljahres zusätzlich zu den Beurteilungsberichten ein Portfolio zu ihren überfachlichen Kompetenzen, unter anderem zu ihrer Selbstständigkeit, Zuverlässigkeit oder Teamfähigkeit. Dies ist eine wichtige Information für Lehrbetriebe oder weiterführende Schulen, aber auch für die Jugendlichen selbst.  </a:t>
            </a:r>
          </a:p>
          <a:p>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DB01A8C4-B640-491A-836E-994E1AFD3D19}" type="slidenum">
              <a:rPr lang="de-DE" smtClean="0"/>
              <a:pPr>
                <a:defRPr/>
              </a:pPr>
              <a:t>8</a:t>
            </a:fld>
            <a:endParaRPr lang="de-DE"/>
          </a:p>
        </p:txBody>
      </p:sp>
    </p:spTree>
    <p:extLst>
      <p:ext uri="{BB962C8B-B14F-4D97-AF65-F5344CB8AC3E}">
        <p14:creationId xmlns:p14="http://schemas.microsoft.com/office/powerpoint/2010/main" val="38481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meisten Lehrmittel können auch mit dem Lehrplan 21 eingesetzt werden. In Deutsch, Mathematik, Englisch und Französisch sind die heutigen Lehrmittel bereits auf den kompetenzorientierten Unterricht ausgerichtet.</a:t>
            </a:r>
          </a:p>
          <a:p>
            <a:endParaRPr lang="de-CH" dirty="0" smtClean="0"/>
          </a:p>
          <a:p>
            <a:r>
              <a:rPr lang="de-CH" dirty="0" smtClean="0"/>
              <a:t>Ein </a:t>
            </a:r>
            <a:r>
              <a:rPr lang="de-CH" dirty="0" err="1" smtClean="0"/>
              <a:t>Obligatorium</a:t>
            </a:r>
            <a:r>
              <a:rPr lang="de-CH" dirty="0" smtClean="0"/>
              <a:t> für Lehrmittel gibt es weiterhin nur in Mathematik und in den Fremdsprachen. </a:t>
            </a:r>
          </a:p>
          <a:p>
            <a:endParaRPr lang="de-CH" dirty="0" smtClean="0"/>
          </a:p>
          <a:p>
            <a:r>
              <a:rPr lang="de-CH" dirty="0" smtClean="0"/>
              <a:t>Im Mathematikunterricht arbeiten alle Schulen mit dem Schweizer Zahlenbuch für die Primarstufe und dem </a:t>
            </a:r>
            <a:r>
              <a:rPr lang="de-CH" dirty="0" err="1" smtClean="0"/>
              <a:t>mathbuch</a:t>
            </a:r>
            <a:r>
              <a:rPr lang="de-CH" dirty="0" smtClean="0"/>
              <a:t> für die Sekundarstufe I. </a:t>
            </a:r>
          </a:p>
          <a:p>
            <a:r>
              <a:rPr lang="de-CH" dirty="0" smtClean="0"/>
              <a:t>Im Fach Französisch sind dies: Mille </a:t>
            </a:r>
            <a:r>
              <a:rPr lang="de-CH" dirty="0" err="1" smtClean="0"/>
              <a:t>feuilles</a:t>
            </a:r>
            <a:r>
              <a:rPr lang="de-CH" dirty="0" smtClean="0"/>
              <a:t> (3.-6. Schuljahr) und </a:t>
            </a:r>
            <a:r>
              <a:rPr lang="de-CH" dirty="0" err="1" smtClean="0"/>
              <a:t>Clin</a:t>
            </a:r>
            <a:r>
              <a:rPr lang="de-CH" dirty="0" smtClean="0"/>
              <a:t> </a:t>
            </a:r>
            <a:r>
              <a:rPr lang="de-CH" dirty="0" err="1" smtClean="0"/>
              <a:t>d’œil</a:t>
            </a:r>
            <a:r>
              <a:rPr lang="de-CH" dirty="0" smtClean="0"/>
              <a:t> (7.-9. Schuljahr)</a:t>
            </a:r>
          </a:p>
          <a:p>
            <a:r>
              <a:rPr lang="de-CH" dirty="0" smtClean="0"/>
              <a:t>Im Fach Englisch arbeiten die Schulen mit New World (5.-9. Schuljahr).</a:t>
            </a:r>
          </a:p>
          <a:p>
            <a:endParaRPr lang="de-CH" dirty="0" smtClean="0"/>
          </a:p>
          <a:p>
            <a:r>
              <a:rPr lang="de-CH" dirty="0" smtClean="0"/>
              <a:t>In den übrigen Fächern entscheiden die Schulen </a:t>
            </a:r>
            <a:r>
              <a:rPr lang="de-CH" i="0" dirty="0" smtClean="0">
                <a:solidFill>
                  <a:srgbClr val="FF0000"/>
                </a:solidFill>
              </a:rPr>
              <a:t>anhand der Empfehlungen der ERZ </a:t>
            </a:r>
            <a:r>
              <a:rPr lang="de-CH" dirty="0" smtClean="0"/>
              <a:t>selber, welche Lehrmittel sie anschaffen wollen. </a:t>
            </a:r>
          </a:p>
        </p:txBody>
      </p:sp>
      <p:sp>
        <p:nvSpPr>
          <p:cNvPr id="4" name="Foliennummernplatzhalter 3"/>
          <p:cNvSpPr>
            <a:spLocks noGrp="1"/>
          </p:cNvSpPr>
          <p:nvPr>
            <p:ph type="sldNum" sz="quarter" idx="10"/>
          </p:nvPr>
        </p:nvSpPr>
        <p:spPr/>
        <p:txBody>
          <a:bodyPr/>
          <a:lstStyle/>
          <a:p>
            <a:pPr>
              <a:defRPr/>
            </a:pPr>
            <a:fld id="{DB01A8C4-B640-491A-836E-994E1AFD3D19}" type="slidenum">
              <a:rPr lang="de-DE" smtClean="0"/>
              <a:pPr>
                <a:defRPr/>
              </a:pPr>
              <a:t>9</a:t>
            </a:fld>
            <a:endParaRPr lang="de-DE"/>
          </a:p>
        </p:txBody>
      </p:sp>
    </p:spTree>
    <p:extLst>
      <p:ext uri="{BB962C8B-B14F-4D97-AF65-F5344CB8AC3E}">
        <p14:creationId xmlns:p14="http://schemas.microsoft.com/office/powerpoint/2010/main" val="2741164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p:cNvSpPr>
            <a:spLocks noGrp="1"/>
          </p:cNvSpPr>
          <p:nvPr>
            <p:ph type="body" idx="1"/>
          </p:nvPr>
        </p:nvSpPr>
        <p:spPr bwMode="auto">
          <a:xfrm>
            <a:off x="679450" y="4714875"/>
            <a:ext cx="5456238" cy="492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b="1" smtClean="0">
                <a:cs typeface="Arial" panose="020B0604020202020204" pitchFamily="34" charset="0"/>
              </a:rPr>
              <a:t>Die Bedeutung des Wissens</a:t>
            </a:r>
          </a:p>
          <a:p>
            <a:pPr>
              <a:spcBef>
                <a:spcPct val="0"/>
              </a:spcBef>
            </a:pPr>
            <a:r>
              <a:rPr lang="de-CH" altLang="de-DE" smtClean="0">
                <a:cs typeface="Arial" panose="020B0604020202020204" pitchFamily="34" charset="0"/>
              </a:rPr>
              <a:t>Die aktuelle Erfahrung zeigt, dass sich viele Schüler/innen kurzfristig zu einer Thematik viel Wissen aneignen, dieses jedoch z.T. mittel- und längerfristig nicht abrufen bzw. anwenden können.</a:t>
            </a:r>
          </a:p>
          <a:p>
            <a:r>
              <a:rPr lang="de-CH" altLang="de-DE" b="1" smtClean="0">
                <a:cs typeface="Arial" panose="020B0604020202020204" pitchFamily="34" charset="0"/>
              </a:rPr>
              <a:t>Der Lehrplan 21 möchte dem entgegenwirken:</a:t>
            </a:r>
          </a:p>
          <a:p>
            <a:pPr>
              <a:spcBef>
                <a:spcPct val="0"/>
              </a:spcBef>
            </a:pPr>
            <a:r>
              <a:rPr lang="de-CH" altLang="de-DE" smtClean="0">
                <a:cs typeface="Arial" panose="020B0604020202020204" pitchFamily="34" charset="0"/>
              </a:rPr>
              <a:t>Mit dem Lehrplan 21 liegt der Fokus stärker als bei den bisherigen Lehrplänen auf der </a:t>
            </a:r>
            <a:r>
              <a:rPr lang="de-CH" altLang="de-DE" b="1" smtClean="0">
                <a:cs typeface="Arial" panose="020B0604020202020204" pitchFamily="34" charset="0"/>
              </a:rPr>
              <a:t>Anwendung</a:t>
            </a:r>
            <a:r>
              <a:rPr lang="de-CH" altLang="de-DE" smtClean="0">
                <a:cs typeface="Arial" panose="020B0604020202020204" pitchFamily="34" charset="0"/>
              </a:rPr>
              <a:t> von Wissen. </a:t>
            </a:r>
          </a:p>
          <a:p>
            <a:r>
              <a:rPr lang="de-CH" altLang="de-DE" smtClean="0">
                <a:cs typeface="Arial" panose="020B0604020202020204" pitchFamily="34" charset="0"/>
              </a:rPr>
              <a:t>Die Schüler/innen erhalten vielfältige Gelegenheiten, um das Wissen in unterschiedlichen Situationen anwenden zu können. Dadurch wird das Wissen für die Schüler/innen einfacher abruf- und nutzbar.</a:t>
            </a:r>
          </a:p>
          <a:p>
            <a:r>
              <a:rPr lang="de-CH" altLang="de-DE" b="1" smtClean="0">
                <a:cs typeface="Arial" panose="020B0604020202020204" pitchFamily="34" charset="0"/>
              </a:rPr>
              <a:t>Wissen – Können - Wollen</a:t>
            </a:r>
          </a:p>
          <a:p>
            <a:pPr>
              <a:spcBef>
                <a:spcPct val="0"/>
              </a:spcBef>
            </a:pPr>
            <a:r>
              <a:rPr lang="de-CH" altLang="de-DE" smtClean="0">
                <a:cs typeface="Arial" panose="020B0604020202020204" pitchFamily="34" charset="0"/>
              </a:rPr>
              <a:t>Kompetent ist, wer etwas weiss, es anwenden kann und motiviert ist, sein Können auch zu zeigen. Wir müssen den Kindern also die Gelegenheit geben, sich Wissen anzueignen und mit interessanten (nicht langweiligen, sich stets wiederholenden) Lernaufgaben dieses Wissen auch motiviert anzuwenden. Dazu braucht es</a:t>
            </a:r>
          </a:p>
          <a:p>
            <a:r>
              <a:rPr lang="de-CH" altLang="de-DE" b="1" smtClean="0">
                <a:cs typeface="Arial" panose="020B0604020202020204" pitchFamily="34" charset="0"/>
              </a:rPr>
              <a:t>Reichhaltige Aufgaben</a:t>
            </a:r>
          </a:p>
          <a:p>
            <a:pPr>
              <a:spcBef>
                <a:spcPct val="0"/>
              </a:spcBef>
            </a:pPr>
            <a:r>
              <a:rPr lang="de-CH" altLang="de-DE" smtClean="0">
                <a:cs typeface="Arial" panose="020B0604020202020204" pitchFamily="34" charset="0"/>
              </a:rPr>
              <a:t>wichtige Merkmale von reichhaltigen Aufgaben: </a:t>
            </a:r>
          </a:p>
          <a:p>
            <a:pPr>
              <a:spcBef>
                <a:spcPct val="0"/>
              </a:spcBef>
              <a:buFontTx/>
              <a:buChar char="-"/>
            </a:pPr>
            <a:r>
              <a:rPr lang="de-CH" altLang="de-DE" smtClean="0">
                <a:cs typeface="Arial" panose="020B0604020202020204" pitchFamily="34" charset="0"/>
              </a:rPr>
              <a:t> sie wecken die Neugier und Motivation</a:t>
            </a:r>
          </a:p>
          <a:p>
            <a:pPr>
              <a:spcBef>
                <a:spcPct val="0"/>
              </a:spcBef>
              <a:buFontTx/>
              <a:buChar char="-"/>
            </a:pPr>
            <a:r>
              <a:rPr lang="de-CH" altLang="de-DE" smtClean="0">
                <a:cs typeface="Arial" panose="020B0604020202020204" pitchFamily="34" charset="0"/>
              </a:rPr>
              <a:t> sie berücksichtigen die Lernvoraussetzungen und das Vorwissen der Schüler/innen (bieten unterschiedliche Anknüpfungspunkte)</a:t>
            </a:r>
          </a:p>
          <a:p>
            <a:pPr>
              <a:spcBef>
                <a:spcPct val="0"/>
              </a:spcBef>
              <a:buFontTx/>
              <a:buChar char="-"/>
            </a:pPr>
            <a:r>
              <a:rPr lang="de-CH" altLang="de-DE" smtClean="0">
                <a:cs typeface="Arial" panose="020B0604020202020204" pitchFamily="34" charset="0"/>
              </a:rPr>
              <a:t> sie lassen Raum für das Lernen miteinander und voneinander (unterschiedliche Bearbeitung und unterschiedliche Lösungen sind möglich)</a:t>
            </a:r>
          </a:p>
          <a:p>
            <a:pPr>
              <a:spcBef>
                <a:spcPct val="0"/>
              </a:spcBef>
            </a:pPr>
            <a:r>
              <a:rPr lang="de-CH" altLang="de-DE" smtClean="0">
                <a:cs typeface="Arial" panose="020B0604020202020204" pitchFamily="34" charset="0"/>
              </a:rPr>
              <a:t>Reichhaltige Aufgaben werden nicht stereotyp abgearbeitet und es gibt nicht nur eine einzige Lösungsmöglichkeit.</a:t>
            </a:r>
          </a:p>
          <a:p>
            <a:endParaRPr lang="de-CH" altLang="de-DE" smtClean="0"/>
          </a:p>
          <a:p>
            <a:endParaRPr lang="de-CH" altLang="de-DE" smtClean="0">
              <a:latin typeface="Arial" panose="020B0604020202020204" pitchFamily="34" charset="0"/>
              <a:cs typeface="Arial" panose="020B0604020202020204" pitchFamily="34" charset="0"/>
            </a:endParaRPr>
          </a:p>
          <a:p>
            <a:endParaRPr lang="de-CH" altLang="de-DE" smtClean="0">
              <a:solidFill>
                <a:srgbClr val="FF0000"/>
              </a:solidFill>
              <a:latin typeface="Arial" panose="020B0604020202020204" pitchFamily="34" charset="0"/>
              <a:cs typeface="Arial" panose="020B0604020202020204" pitchFamily="34" charset="0"/>
            </a:endParaRPr>
          </a:p>
          <a:p>
            <a:endParaRPr lang="de-CH" altLang="de-DE" smtClean="0">
              <a:solidFill>
                <a:srgbClr val="FF0000"/>
              </a:solidFill>
              <a:latin typeface="Arial" panose="020B0604020202020204" pitchFamily="34" charset="0"/>
              <a:cs typeface="Arial" panose="020B0604020202020204" pitchFamily="34" charset="0"/>
            </a:endParaRPr>
          </a:p>
          <a:p>
            <a:endParaRPr lang="de-CH" altLang="de-DE" smtClean="0">
              <a:solidFill>
                <a:srgbClr val="FF0000"/>
              </a:solidFill>
              <a:latin typeface="Arial" panose="020B0604020202020204" pitchFamily="34" charset="0"/>
              <a:cs typeface="Arial" panose="020B0604020202020204" pitchFamily="34" charset="0"/>
            </a:endParaRPr>
          </a:p>
          <a:p>
            <a:endParaRPr lang="de-CH" altLang="de-DE" smtClean="0">
              <a:solidFill>
                <a:srgbClr val="FF0000"/>
              </a:solidFill>
              <a:latin typeface="Arial" panose="020B0604020202020204" pitchFamily="34" charset="0"/>
              <a:cs typeface="Arial" panose="020B0604020202020204" pitchFamily="34" charset="0"/>
            </a:endParaRPr>
          </a:p>
          <a:p>
            <a:endParaRPr lang="de-CH" altLang="de-DE" smtClean="0">
              <a:solidFill>
                <a:srgbClr val="FF0000"/>
              </a:solidFill>
              <a:latin typeface="Arial" panose="020B0604020202020204" pitchFamily="34" charset="0"/>
              <a:cs typeface="Arial" panose="020B0604020202020204" pitchFamily="34" charset="0"/>
            </a:endParaRPr>
          </a:p>
          <a:p>
            <a:endParaRPr lang="de-CH" altLang="de-DE" smtClean="0">
              <a:solidFill>
                <a:srgbClr val="FF0000"/>
              </a:solidFill>
              <a:latin typeface="Arial" panose="020B0604020202020204" pitchFamily="34" charset="0"/>
              <a:cs typeface="Arial" panose="020B0604020202020204" pitchFamily="34" charset="0"/>
            </a:endParaRPr>
          </a:p>
          <a:p>
            <a:endParaRPr lang="de-CH" altLang="de-DE" smtClean="0"/>
          </a:p>
          <a:p>
            <a:endParaRPr lang="de-CH" altLang="de-DE" smtClean="0"/>
          </a:p>
          <a:p>
            <a:endParaRPr lang="de-CH" altLang="de-DE" smtClean="0"/>
          </a:p>
        </p:txBody>
      </p:sp>
      <p:sp>
        <p:nvSpPr>
          <p:cNvPr id="28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4F9CAC5-3CE6-4F16-9183-89FD574D078C}" type="slidenum">
              <a:rPr lang="de-CH" altLang="de-DE">
                <a:solidFill>
                  <a:srgbClr val="000000"/>
                </a:solidFill>
              </a:rPr>
              <a:pPr/>
              <a:t>10</a:t>
            </a:fld>
            <a:endParaRPr lang="de-CH" altLang="de-DE">
              <a:solidFill>
                <a:srgbClr val="000000"/>
              </a:solidFill>
            </a:endParaRPr>
          </a:p>
        </p:txBody>
      </p:sp>
    </p:spTree>
    <p:extLst>
      <p:ext uri="{BB962C8B-B14F-4D97-AF65-F5344CB8AC3E}">
        <p14:creationId xmlns:p14="http://schemas.microsoft.com/office/powerpoint/2010/main" val="3197153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9" name="Bild 8" descr="wks_na_ppt_titel_E1.jpg"/>
          <p:cNvPicPr>
            <a:picLocks noChangeAspect="1"/>
          </p:cNvPicPr>
          <p:nvPr userDrawn="1"/>
        </p:nvPicPr>
        <p:blipFill>
          <a:blip r:embed="rId2"/>
          <a:stretch>
            <a:fillRect/>
          </a:stretch>
        </p:blipFill>
        <p:spPr>
          <a:xfrm>
            <a:off x="1" y="0"/>
            <a:ext cx="9220200" cy="68643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pic>
        <p:nvPicPr>
          <p:cNvPr id="4" name="Bild 3" descr="wks_na_ppt_titel_E1.jpg"/>
          <p:cNvPicPr>
            <a:picLocks noChangeAspect="1"/>
          </p:cNvPicPr>
          <p:nvPr userDrawn="1"/>
        </p:nvPicPr>
        <p:blipFill>
          <a:blip r:embed="rId2"/>
          <a:stretch>
            <a:fillRect/>
          </a:stretch>
        </p:blipFill>
        <p:spPr>
          <a:xfrm>
            <a:off x="0" y="0"/>
            <a:ext cx="9144000" cy="686435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Text und Bild/Grafik">
    <p:spTree>
      <p:nvGrpSpPr>
        <p:cNvPr id="1" name=""/>
        <p:cNvGrpSpPr/>
        <p:nvPr/>
      </p:nvGrpSpPr>
      <p:grpSpPr>
        <a:xfrm>
          <a:off x="0" y="0"/>
          <a:ext cx="0" cy="0"/>
          <a:chOff x="0" y="0"/>
          <a:chExt cx="0" cy="0"/>
        </a:xfrm>
      </p:grpSpPr>
      <p:sp>
        <p:nvSpPr>
          <p:cNvPr id="3" name="Titel 2"/>
          <p:cNvSpPr>
            <a:spLocks noGrp="1"/>
          </p:cNvSpPr>
          <p:nvPr>
            <p:ph type="title"/>
          </p:nvPr>
        </p:nvSpPr>
        <p:spPr>
          <a:xfrm>
            <a:off x="1655763" y="256118"/>
            <a:ext cx="7197725" cy="1231900"/>
          </a:xfrm>
          <a:prstGeom prst="rect">
            <a:avLst/>
          </a:prstGeom>
        </p:spPr>
        <p:txBody>
          <a:bodyPr/>
          <a:lstStyle/>
          <a:p>
            <a:r>
              <a:rPr lang="de-DE" smtClean="0"/>
              <a:t>Titelmasterformat durch Klicken bearbeiten</a:t>
            </a:r>
            <a:endParaRPr lang="de-CH"/>
          </a:p>
        </p:txBody>
      </p:sp>
      <p:sp>
        <p:nvSpPr>
          <p:cNvPr id="9" name="Textplatzhalter 8"/>
          <p:cNvSpPr>
            <a:spLocks noGrp="1"/>
          </p:cNvSpPr>
          <p:nvPr>
            <p:ph type="body" sz="quarter" idx="11"/>
          </p:nvPr>
        </p:nvSpPr>
        <p:spPr>
          <a:xfrm>
            <a:off x="1655763" y="1805637"/>
            <a:ext cx="3529013" cy="4292481"/>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quarter" idx="13"/>
          </p:nvPr>
        </p:nvSpPr>
        <p:spPr>
          <a:xfrm>
            <a:off x="5327650" y="1877485"/>
            <a:ext cx="3525838" cy="4220633"/>
          </a:xfrm>
          <a:prstGeom prst="rect">
            <a:avLst/>
          </a:prstGeom>
        </p:spPr>
        <p:txBody>
          <a:bodyPr/>
          <a:lstStyle>
            <a:lvl1pPr>
              <a:lnSpc>
                <a:spcPct val="100000"/>
              </a:lnSpc>
              <a:spcAft>
                <a:spcPts val="0"/>
              </a:spcAft>
              <a:defRPr sz="1000" baseline="0">
                <a:solidFill>
                  <a:schemeClr val="tx1"/>
                </a:solidFill>
              </a:defRPr>
            </a:lvl1pPr>
          </a:lstStyle>
          <a:p>
            <a:pPr lvl="0"/>
            <a:r>
              <a:rPr lang="de-DE" smtClean="0"/>
              <a:t>Formatvorlagen des Textmasters bearbeiten</a:t>
            </a:r>
          </a:p>
        </p:txBody>
      </p:sp>
      <p:sp>
        <p:nvSpPr>
          <p:cNvPr id="5" name="Fußzeilenplatzhalter 4"/>
          <p:cNvSpPr>
            <a:spLocks noGrp="1"/>
          </p:cNvSpPr>
          <p:nvPr>
            <p:ph type="ftr" sz="quarter" idx="14"/>
          </p:nvPr>
        </p:nvSpPr>
        <p:spPr>
          <a:xfrm>
            <a:off x="1655763" y="6441017"/>
            <a:ext cx="7197725" cy="218016"/>
          </a:xfrm>
          <a:prstGeom prst="rect">
            <a:avLst/>
          </a:prstGeom>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158771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Text/Aufzählung">
    <p:spTree>
      <p:nvGrpSpPr>
        <p:cNvPr id="1" name=""/>
        <p:cNvGrpSpPr/>
        <p:nvPr/>
      </p:nvGrpSpPr>
      <p:grpSpPr>
        <a:xfrm>
          <a:off x="0" y="0"/>
          <a:ext cx="0" cy="0"/>
          <a:chOff x="0" y="0"/>
          <a:chExt cx="0" cy="0"/>
        </a:xfrm>
      </p:grpSpPr>
      <p:sp>
        <p:nvSpPr>
          <p:cNvPr id="3" name="Titel 2"/>
          <p:cNvSpPr>
            <a:spLocks noGrp="1"/>
          </p:cNvSpPr>
          <p:nvPr>
            <p:ph type="title"/>
          </p:nvPr>
        </p:nvSpPr>
        <p:spPr>
          <a:xfrm>
            <a:off x="1655763" y="256118"/>
            <a:ext cx="7197725" cy="1231900"/>
          </a:xfrm>
          <a:prstGeom prst="rect">
            <a:avLst/>
          </a:prstGeom>
        </p:spPr>
        <p:txBody>
          <a:bodyPr/>
          <a:lstStyle/>
          <a:p>
            <a:r>
              <a:rPr lang="de-DE" smtClean="0"/>
              <a:t>Titelmasterformat durch Klicken bearbeiten</a:t>
            </a:r>
            <a:endParaRPr lang="de-CH"/>
          </a:p>
        </p:txBody>
      </p:sp>
      <p:sp>
        <p:nvSpPr>
          <p:cNvPr id="9" name="Textplatzhalter 8"/>
          <p:cNvSpPr>
            <a:spLocks noGrp="1"/>
          </p:cNvSpPr>
          <p:nvPr>
            <p:ph type="body" sz="quarter" idx="11"/>
          </p:nvPr>
        </p:nvSpPr>
        <p:spPr>
          <a:xfrm>
            <a:off x="1655762" y="1805637"/>
            <a:ext cx="7197726" cy="4292481"/>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Fußzeilenplatzhalter 4"/>
          <p:cNvSpPr>
            <a:spLocks noGrp="1"/>
          </p:cNvSpPr>
          <p:nvPr>
            <p:ph type="ftr" sz="quarter" idx="12"/>
          </p:nvPr>
        </p:nvSpPr>
        <p:spPr>
          <a:xfrm>
            <a:off x="1655763" y="6441017"/>
            <a:ext cx="7197725" cy="218016"/>
          </a:xfrm>
          <a:prstGeom prst="rect">
            <a:avLst/>
          </a:prstGeom>
        </p:spPr>
        <p:txBody>
          <a:bodyPr/>
          <a:lstStyle>
            <a:lvl1pPr>
              <a:defRPr/>
            </a:lvl1pPr>
          </a:lstStyle>
          <a:p>
            <a:pPr>
              <a:defRPr/>
            </a:pPr>
            <a:r>
              <a:rPr lang="de-CH"/>
              <a:t>Erziehungsdirektion | Amt für Kindergarten, Volksschule und Beratung</a:t>
            </a:r>
          </a:p>
        </p:txBody>
      </p:sp>
    </p:spTree>
    <p:extLst>
      <p:ext uri="{BB962C8B-B14F-4D97-AF65-F5344CB8AC3E}">
        <p14:creationId xmlns:p14="http://schemas.microsoft.com/office/powerpoint/2010/main" val="427524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Inhalt">
    <p:spTree>
      <p:nvGrpSpPr>
        <p:cNvPr id="1" name=""/>
        <p:cNvGrpSpPr/>
        <p:nvPr/>
      </p:nvGrpSpPr>
      <p:grpSpPr>
        <a:xfrm>
          <a:off x="0" y="0"/>
          <a:ext cx="0" cy="0"/>
          <a:chOff x="0" y="0"/>
          <a:chExt cx="0" cy="0"/>
        </a:xfrm>
      </p:grpSpPr>
      <p:sp>
        <p:nvSpPr>
          <p:cNvPr id="2" name="Titel 1"/>
          <p:cNvSpPr>
            <a:spLocks noGrp="1"/>
          </p:cNvSpPr>
          <p:nvPr>
            <p:ph type="title"/>
          </p:nvPr>
        </p:nvSpPr>
        <p:spPr>
          <a:xfrm>
            <a:off x="958850" y="1030288"/>
            <a:ext cx="7777163" cy="885825"/>
          </a:xfrm>
          <a:prstGeom prst="rect">
            <a:avLst/>
          </a:prstGeom>
        </p:spPr>
        <p:txBody>
          <a:bodyPr/>
          <a:lstStyle/>
          <a:p>
            <a:r>
              <a:rPr lang="de-DE" smtClean="0"/>
              <a:t>Titelmasterformat durch Klicken bearbeiten</a:t>
            </a:r>
            <a:endParaRPr lang="de-CH"/>
          </a:p>
        </p:txBody>
      </p:sp>
      <p:sp>
        <p:nvSpPr>
          <p:cNvPr id="7" name="Inhaltsplatzhalter 6"/>
          <p:cNvSpPr>
            <a:spLocks noGrp="1"/>
          </p:cNvSpPr>
          <p:nvPr>
            <p:ph sz="quarter" idx="13"/>
          </p:nvPr>
        </p:nvSpPr>
        <p:spPr>
          <a:xfrm>
            <a:off x="971550" y="2133600"/>
            <a:ext cx="7777163" cy="4175125"/>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extLst>
      <p:ext uri="{BB962C8B-B14F-4D97-AF65-F5344CB8AC3E}">
        <p14:creationId xmlns:p14="http://schemas.microsoft.com/office/powerpoint/2010/main" val="230038484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4" name="Bild 3" descr="wks_na_ppt_titel_E1.jpg"/>
          <p:cNvPicPr>
            <a:picLocks noChangeAspect="1"/>
          </p:cNvPicPr>
          <p:nvPr userDrawn="1"/>
        </p:nvPicPr>
        <p:blipFill>
          <a:blip r:embed="rId2"/>
          <a:stretch>
            <a:fillRect/>
          </a:stretch>
        </p:blipFill>
        <p:spPr>
          <a:xfrm>
            <a:off x="0" y="0"/>
            <a:ext cx="9144000" cy="68643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pic>
        <p:nvPicPr>
          <p:cNvPr id="4" name="Bild 3" descr="wks_na_ppt_titel_E1.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pic>
        <p:nvPicPr>
          <p:cNvPr id="4" name="Bild 3" descr="wks_na_ppt_titel_E1.jpg"/>
          <p:cNvPicPr>
            <a:picLocks noChangeAspect="1"/>
          </p:cNvPicPr>
          <p:nvPr userDrawn="1"/>
        </p:nvPicPr>
        <p:blipFill>
          <a:blip r:embed="rId2"/>
          <a:stretch>
            <a:fillRect/>
          </a:stretch>
        </p:blipFill>
        <p:spPr>
          <a:xfrm>
            <a:off x="0" y="0"/>
            <a:ext cx="9144000" cy="68643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pic>
        <p:nvPicPr>
          <p:cNvPr id="4" name="Bild 3" descr="wks_na_ppt_titel_E1.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pic>
        <p:nvPicPr>
          <p:cNvPr id="4" name="Bild 3" descr="wks_na_ppt_titel_E1.jpg"/>
          <p:cNvPicPr>
            <a:picLocks noChangeAspect="1"/>
          </p:cNvPicPr>
          <p:nvPr userDrawn="1"/>
        </p:nvPicPr>
        <p:blipFill>
          <a:blip r:embed="rId2"/>
          <a:stretch>
            <a:fillRect/>
          </a:stretch>
        </p:blipFill>
        <p:spPr>
          <a:xfrm>
            <a:off x="0" y="0"/>
            <a:ext cx="9144000" cy="68643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pic>
        <p:nvPicPr>
          <p:cNvPr id="4" name="Bild 3" descr="wks_na_ppt_titel_E1.jpg"/>
          <p:cNvPicPr>
            <a:picLocks noChangeAspect="1"/>
          </p:cNvPicPr>
          <p:nvPr userDrawn="1"/>
        </p:nvPicPr>
        <p:blipFill>
          <a:blip r:embed="rId2"/>
          <a:stretch>
            <a:fillRect/>
          </a:stretch>
        </p:blipFill>
        <p:spPr>
          <a:xfrm>
            <a:off x="0" y="0"/>
            <a:ext cx="9144000" cy="68643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pic>
        <p:nvPicPr>
          <p:cNvPr id="4" name="Bild 3" descr="wks_na_ppt_titel_E1.jpg"/>
          <p:cNvPicPr>
            <a:picLocks noChangeAspect="1"/>
          </p:cNvPicPr>
          <p:nvPr userDrawn="1"/>
        </p:nvPicPr>
        <p:blipFill>
          <a:blip r:embed="rId2"/>
          <a:stretch>
            <a:fillRect/>
          </a:stretch>
        </p:blipFill>
        <p:spPr>
          <a:xfrm>
            <a:off x="0" y="0"/>
            <a:ext cx="9144000" cy="68643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pic>
        <p:nvPicPr>
          <p:cNvPr id="4" name="Bild 3" descr="wks_na_ppt_titel_E1.jpg"/>
          <p:cNvPicPr>
            <a:picLocks noChangeAspect="1"/>
          </p:cNvPicPr>
          <p:nvPr userDrawn="1"/>
        </p:nvPicPr>
        <p:blipFill>
          <a:blip r:embed="rId2"/>
          <a:stretch>
            <a:fillRect/>
          </a:stretch>
        </p:blipFill>
        <p:spPr>
          <a:xfrm>
            <a:off x="0" y="0"/>
            <a:ext cx="9144000" cy="68643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sldNum="0" hdr="0" dt="0"/>
  <p:txStyles>
    <p:titleStyle>
      <a:lvl1pPr marL="533400" indent="-533400" algn="l" rtl="0" eaLnBrk="1" fontAlgn="base" hangingPunct="1">
        <a:spcBef>
          <a:spcPct val="0"/>
        </a:spcBef>
        <a:spcAft>
          <a:spcPct val="0"/>
        </a:spcAft>
        <a:buAutoNum type="arabicPeriod"/>
        <a:defRPr sz="2800">
          <a:solidFill>
            <a:srgbClr val="B80000"/>
          </a:solidFill>
          <a:latin typeface="Calibri"/>
          <a:ea typeface="+mj-ea"/>
          <a:cs typeface="Calibri"/>
        </a:defRPr>
      </a:lvl1pPr>
      <a:lvl2pPr marL="533400" indent="-533400" algn="l" rtl="0" eaLnBrk="1" fontAlgn="base" hangingPunct="1">
        <a:spcBef>
          <a:spcPct val="0"/>
        </a:spcBef>
        <a:spcAft>
          <a:spcPct val="0"/>
        </a:spcAft>
        <a:buAutoNum type="arabicPeriod"/>
        <a:defRPr sz="2800">
          <a:solidFill>
            <a:schemeClr val="bg1"/>
          </a:solidFill>
          <a:latin typeface="Minion Semibold" pitchFamily="2" charset="0"/>
        </a:defRPr>
      </a:lvl2pPr>
      <a:lvl3pPr marL="533400" indent="-533400" algn="l" rtl="0" eaLnBrk="1" fontAlgn="base" hangingPunct="1">
        <a:spcBef>
          <a:spcPct val="0"/>
        </a:spcBef>
        <a:spcAft>
          <a:spcPct val="0"/>
        </a:spcAft>
        <a:buAutoNum type="arabicPeriod"/>
        <a:defRPr sz="2800">
          <a:solidFill>
            <a:schemeClr val="bg1"/>
          </a:solidFill>
          <a:latin typeface="Minion Semibold" pitchFamily="2" charset="0"/>
        </a:defRPr>
      </a:lvl3pPr>
      <a:lvl4pPr marL="533400" indent="-533400" algn="l" rtl="0" eaLnBrk="1" fontAlgn="base" hangingPunct="1">
        <a:spcBef>
          <a:spcPct val="0"/>
        </a:spcBef>
        <a:spcAft>
          <a:spcPct val="0"/>
        </a:spcAft>
        <a:buAutoNum type="arabicPeriod"/>
        <a:defRPr sz="2800">
          <a:solidFill>
            <a:schemeClr val="bg1"/>
          </a:solidFill>
          <a:latin typeface="Minion Semibold" pitchFamily="2" charset="0"/>
        </a:defRPr>
      </a:lvl4pPr>
      <a:lvl5pPr marL="533400" indent="-533400" algn="l" rtl="0" eaLnBrk="1" fontAlgn="base" hangingPunct="1">
        <a:spcBef>
          <a:spcPct val="0"/>
        </a:spcBef>
        <a:spcAft>
          <a:spcPct val="0"/>
        </a:spcAft>
        <a:buAutoNum type="arabicPeriod"/>
        <a:defRPr sz="2800">
          <a:solidFill>
            <a:schemeClr val="bg1"/>
          </a:solidFill>
          <a:latin typeface="Minion Semibold" pitchFamily="2" charset="0"/>
        </a:defRPr>
      </a:lvl5pPr>
      <a:lvl6pPr marL="990600" indent="-533400" algn="l" rtl="0" eaLnBrk="1" fontAlgn="base" hangingPunct="1">
        <a:spcBef>
          <a:spcPct val="0"/>
        </a:spcBef>
        <a:spcAft>
          <a:spcPct val="0"/>
        </a:spcAft>
        <a:buAutoNum type="arabicPeriod"/>
        <a:defRPr sz="2800">
          <a:solidFill>
            <a:schemeClr val="bg1"/>
          </a:solidFill>
          <a:latin typeface="Minion Semibold" pitchFamily="2" charset="0"/>
        </a:defRPr>
      </a:lvl6pPr>
      <a:lvl7pPr marL="1447800" indent="-533400" algn="l" rtl="0" eaLnBrk="1" fontAlgn="base" hangingPunct="1">
        <a:spcBef>
          <a:spcPct val="0"/>
        </a:spcBef>
        <a:spcAft>
          <a:spcPct val="0"/>
        </a:spcAft>
        <a:buAutoNum type="arabicPeriod"/>
        <a:defRPr sz="2800">
          <a:solidFill>
            <a:schemeClr val="bg1"/>
          </a:solidFill>
          <a:latin typeface="Minion Semibold" pitchFamily="2" charset="0"/>
        </a:defRPr>
      </a:lvl7pPr>
      <a:lvl8pPr marL="1905000" indent="-533400" algn="l" rtl="0" eaLnBrk="1" fontAlgn="base" hangingPunct="1">
        <a:spcBef>
          <a:spcPct val="0"/>
        </a:spcBef>
        <a:spcAft>
          <a:spcPct val="0"/>
        </a:spcAft>
        <a:buAutoNum type="arabicPeriod"/>
        <a:defRPr sz="2800">
          <a:solidFill>
            <a:schemeClr val="bg1"/>
          </a:solidFill>
          <a:latin typeface="Minion Semibold" pitchFamily="2" charset="0"/>
        </a:defRPr>
      </a:lvl8pPr>
      <a:lvl9pPr marL="2362200" indent="-533400" algn="l" rtl="0" eaLnBrk="1" fontAlgn="base" hangingPunct="1">
        <a:spcBef>
          <a:spcPct val="0"/>
        </a:spcBef>
        <a:spcAft>
          <a:spcPct val="0"/>
        </a:spcAft>
        <a:buAutoNum type="arabicPeriod"/>
        <a:defRPr sz="2800">
          <a:solidFill>
            <a:schemeClr val="bg1"/>
          </a:solidFill>
          <a:latin typeface="Minion Semibold" pitchFamily="2" charset="0"/>
        </a:defRPr>
      </a:lvl9pPr>
    </p:titleStyle>
    <p:bodyStyle>
      <a:lvl1pPr marL="342900" indent="-342900" algn="l" defTabSz="900113" rtl="0" eaLnBrk="1" fontAlgn="base" hangingPunct="1">
        <a:spcBef>
          <a:spcPct val="20000"/>
        </a:spcBef>
        <a:spcAft>
          <a:spcPct val="0"/>
        </a:spcAft>
        <a:tabLst>
          <a:tab pos="900113" algn="l"/>
        </a:tabLst>
        <a:defRPr sz="2200">
          <a:solidFill>
            <a:schemeClr val="tx1"/>
          </a:solidFill>
          <a:latin typeface="Calibri"/>
          <a:ea typeface="+mn-ea"/>
          <a:cs typeface="Calibri"/>
        </a:defRPr>
      </a:lvl1pPr>
      <a:lvl2pPr marL="1436688" indent="-533400" algn="l" defTabSz="900113" rtl="0" eaLnBrk="1" fontAlgn="base" hangingPunct="1">
        <a:spcBef>
          <a:spcPct val="20000"/>
        </a:spcBef>
        <a:spcAft>
          <a:spcPct val="0"/>
        </a:spcAft>
        <a:buAutoNum type="arabicPeriod"/>
        <a:tabLst>
          <a:tab pos="900113" algn="l"/>
        </a:tabLst>
        <a:defRPr sz="2800">
          <a:solidFill>
            <a:schemeClr val="tx1"/>
          </a:solidFill>
          <a:latin typeface="Frutiger LT 45 Light" pitchFamily="34" charset="0"/>
        </a:defRPr>
      </a:lvl2pPr>
      <a:lvl3pPr marL="2073275" indent="-457200" algn="l" defTabSz="900113" rtl="0" eaLnBrk="1" fontAlgn="base" hangingPunct="1">
        <a:spcBef>
          <a:spcPct val="20000"/>
        </a:spcBef>
        <a:spcAft>
          <a:spcPct val="0"/>
        </a:spcAft>
        <a:tabLst>
          <a:tab pos="900113" algn="l"/>
        </a:tabLst>
        <a:defRPr sz="2400">
          <a:solidFill>
            <a:schemeClr val="tx1"/>
          </a:solidFill>
          <a:latin typeface="Frutiger LT 45 Light" pitchFamily="34" charset="0"/>
        </a:defRPr>
      </a:lvl3pPr>
      <a:lvl4pPr marL="4494213" indent="-2241550" algn="l" defTabSz="900113" rtl="0" eaLnBrk="1" fontAlgn="base" hangingPunct="1">
        <a:spcBef>
          <a:spcPct val="20000"/>
        </a:spcBef>
        <a:spcAft>
          <a:spcPct val="0"/>
        </a:spcAft>
        <a:tabLst>
          <a:tab pos="900113" algn="l"/>
        </a:tabLst>
        <a:defRPr sz="2000">
          <a:solidFill>
            <a:schemeClr val="tx1"/>
          </a:solidFill>
          <a:latin typeface="Frutiger LT 45 Light" pitchFamily="34" charset="0"/>
        </a:defRPr>
      </a:lvl4pPr>
      <a:lvl5pPr marL="5054600" indent="-381000" algn="l" defTabSz="900113" rtl="0" eaLnBrk="1" fontAlgn="base" hangingPunct="1">
        <a:spcBef>
          <a:spcPct val="20000"/>
        </a:spcBef>
        <a:spcAft>
          <a:spcPct val="0"/>
        </a:spcAft>
        <a:buAutoNum type="arabicPeriod"/>
        <a:tabLst>
          <a:tab pos="900113" algn="l"/>
        </a:tabLst>
        <a:defRPr sz="2000">
          <a:solidFill>
            <a:schemeClr val="tx1"/>
          </a:solidFill>
          <a:latin typeface="Frutiger LT 45 Light" pitchFamily="34" charset="0"/>
        </a:defRPr>
      </a:lvl5pPr>
      <a:lvl6pPr marL="5511800" indent="-381000" algn="l" defTabSz="900113" rtl="0" eaLnBrk="1" fontAlgn="base" hangingPunct="1">
        <a:spcBef>
          <a:spcPct val="20000"/>
        </a:spcBef>
        <a:spcAft>
          <a:spcPct val="0"/>
        </a:spcAft>
        <a:buAutoNum type="arabicPeriod"/>
        <a:tabLst>
          <a:tab pos="900113" algn="l"/>
        </a:tabLst>
        <a:defRPr sz="2000">
          <a:solidFill>
            <a:schemeClr val="tx1"/>
          </a:solidFill>
          <a:latin typeface="Frutiger LT 45 Light" pitchFamily="34" charset="0"/>
        </a:defRPr>
      </a:lvl6pPr>
      <a:lvl7pPr marL="5969000" indent="-381000" algn="l" defTabSz="900113" rtl="0" eaLnBrk="1" fontAlgn="base" hangingPunct="1">
        <a:spcBef>
          <a:spcPct val="20000"/>
        </a:spcBef>
        <a:spcAft>
          <a:spcPct val="0"/>
        </a:spcAft>
        <a:buAutoNum type="arabicPeriod"/>
        <a:tabLst>
          <a:tab pos="900113" algn="l"/>
        </a:tabLst>
        <a:defRPr sz="2000">
          <a:solidFill>
            <a:schemeClr val="tx1"/>
          </a:solidFill>
          <a:latin typeface="Frutiger LT 45 Light" pitchFamily="34" charset="0"/>
        </a:defRPr>
      </a:lvl7pPr>
      <a:lvl8pPr marL="6426200" indent="-381000" algn="l" defTabSz="900113" rtl="0" eaLnBrk="1" fontAlgn="base" hangingPunct="1">
        <a:spcBef>
          <a:spcPct val="20000"/>
        </a:spcBef>
        <a:spcAft>
          <a:spcPct val="0"/>
        </a:spcAft>
        <a:buAutoNum type="arabicPeriod"/>
        <a:tabLst>
          <a:tab pos="900113" algn="l"/>
        </a:tabLst>
        <a:defRPr sz="2000">
          <a:solidFill>
            <a:schemeClr val="tx1"/>
          </a:solidFill>
          <a:latin typeface="Frutiger LT 45 Light" pitchFamily="34" charset="0"/>
        </a:defRPr>
      </a:lvl8pPr>
      <a:lvl9pPr marL="6883400" indent="-381000" algn="l" defTabSz="900113" rtl="0" eaLnBrk="1" fontAlgn="base" hangingPunct="1">
        <a:spcBef>
          <a:spcPct val="20000"/>
        </a:spcBef>
        <a:spcAft>
          <a:spcPct val="0"/>
        </a:spcAft>
        <a:buAutoNum type="arabicPeriod"/>
        <a:tabLst>
          <a:tab pos="900113" algn="l"/>
        </a:tabLst>
        <a:defRPr sz="2000">
          <a:solidFill>
            <a:schemeClr val="tx1"/>
          </a:solidFill>
          <a:latin typeface="Frutiger LT 45 Ligh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itel 1"/>
          <p:cNvSpPr>
            <a:spLocks noGrp="1"/>
          </p:cNvSpPr>
          <p:nvPr>
            <p:ph type="title"/>
          </p:nvPr>
        </p:nvSpPr>
        <p:spPr/>
        <p:txBody>
          <a:bodyPr/>
          <a:lstStyle/>
          <a:p>
            <a:pPr marL="0" indent="0">
              <a:buNone/>
            </a:pPr>
            <a:r>
              <a:rPr lang="de-CH" altLang="de-DE" dirty="0" smtClean="0">
                <a:solidFill>
                  <a:srgbClr val="FF0000"/>
                </a:solidFill>
                <a:latin typeface="Arial" panose="020B0604020202020204" pitchFamily="34" charset="0"/>
                <a:cs typeface="Arial" panose="020B0604020202020204" pitchFamily="34" charset="0"/>
              </a:rPr>
              <a:t>Lern- und Unterrichtsverständnis</a:t>
            </a:r>
          </a:p>
        </p:txBody>
      </p:sp>
      <p:sp>
        <p:nvSpPr>
          <p:cNvPr id="3" name="Inhaltsplatzhalter 2"/>
          <p:cNvSpPr>
            <a:spLocks noGrp="1"/>
          </p:cNvSpPr>
          <p:nvPr>
            <p:ph sz="quarter" idx="13"/>
          </p:nvPr>
        </p:nvSpPr>
        <p:spPr/>
        <p:txBody>
          <a:bodyPr/>
          <a:lstStyle/>
          <a:p>
            <a:pPr>
              <a:buFont typeface="Wingdings" charset="0"/>
              <a:buChar char="§"/>
              <a:defRPr/>
            </a:pPr>
            <a:r>
              <a:rPr lang="de-CH" sz="2000" dirty="0" smtClean="0">
                <a:latin typeface="Arial" panose="020B0604020202020204" pitchFamily="34" charset="0"/>
                <a:cs typeface="Arial" panose="020B0604020202020204" pitchFamily="34" charset="0"/>
              </a:rPr>
              <a:t>Kompetenzorientierung</a:t>
            </a:r>
          </a:p>
          <a:p>
            <a:pPr lvl="1">
              <a:buFont typeface="Arial" panose="020B0604020202020204" pitchFamily="34" charset="0"/>
              <a:buChar char="▫"/>
              <a:defRPr/>
            </a:pPr>
            <a:r>
              <a:rPr lang="de-CH" sz="2000" dirty="0" smtClean="0">
                <a:latin typeface="Arial" panose="020B0604020202020204" pitchFamily="34" charset="0"/>
                <a:cs typeface="Arial" panose="020B0604020202020204" pitchFamily="34" charset="0"/>
              </a:rPr>
              <a:t>Was können die Schülerinnen und Schüler?</a:t>
            </a:r>
          </a:p>
          <a:p>
            <a:pPr lvl="1">
              <a:buFont typeface="Arial" panose="020B0604020202020204" pitchFamily="34" charset="0"/>
              <a:buChar char="▫"/>
              <a:defRPr/>
            </a:pPr>
            <a:r>
              <a:rPr lang="de-CH" sz="2000" dirty="0">
                <a:latin typeface="Arial" panose="020B0604020202020204" pitchFamily="34" charset="0"/>
                <a:cs typeface="Arial" panose="020B0604020202020204" pitchFamily="34" charset="0"/>
              </a:rPr>
              <a:t>k</a:t>
            </a:r>
            <a:r>
              <a:rPr lang="de-CH" sz="2000" dirty="0" smtClean="0">
                <a:latin typeface="Arial" panose="020B0604020202020204" pitchFamily="34" charset="0"/>
                <a:cs typeface="Arial" panose="020B0604020202020204" pitchFamily="34" charset="0"/>
              </a:rPr>
              <a:t>ompetent sein: Wissen in unterschiedlichen Situationen und auf Neues anwenden können</a:t>
            </a:r>
          </a:p>
          <a:p>
            <a:pPr lvl="1">
              <a:buFont typeface="Arial" panose="020B0604020202020204" pitchFamily="34" charset="0"/>
              <a:buChar char="▫"/>
              <a:defRPr/>
            </a:pPr>
            <a:r>
              <a:rPr lang="de-CH" sz="2000" dirty="0" smtClean="0">
                <a:latin typeface="Arial" panose="020B0604020202020204" pitchFamily="34" charset="0"/>
                <a:cs typeface="Arial" panose="020B0604020202020204" pitchFamily="34" charset="0"/>
              </a:rPr>
              <a:t>Wissen - Können – Wollen</a:t>
            </a:r>
          </a:p>
          <a:p>
            <a:pPr lvl="1">
              <a:buFont typeface="Arial" panose="020B0604020202020204" pitchFamily="34" charset="0"/>
              <a:buChar char="▫"/>
              <a:defRPr/>
            </a:pPr>
            <a:endParaRPr lang="de-CH" sz="2000" dirty="0" smtClean="0">
              <a:latin typeface="Arial" panose="020B0604020202020204" pitchFamily="34" charset="0"/>
              <a:cs typeface="Arial" panose="020B0604020202020204" pitchFamily="34" charset="0"/>
            </a:endParaRPr>
          </a:p>
          <a:p>
            <a:pPr>
              <a:buFont typeface="Wingdings" charset="0"/>
              <a:buChar char="§"/>
              <a:defRPr/>
            </a:pPr>
            <a:r>
              <a:rPr lang="de-CH" sz="2000" dirty="0" smtClean="0">
                <a:latin typeface="Arial" panose="020B0604020202020204" pitchFamily="34" charset="0"/>
                <a:cs typeface="Arial" panose="020B0604020202020204" pitchFamily="34" charset="0"/>
              </a:rPr>
              <a:t>Bedeutung des Wissens</a:t>
            </a:r>
          </a:p>
          <a:p>
            <a:pPr>
              <a:buFont typeface="Wingdings" charset="0"/>
              <a:buChar char="§"/>
              <a:defRPr/>
            </a:pPr>
            <a:endParaRPr lang="de-CH" sz="2000" dirty="0" smtClean="0">
              <a:latin typeface="Arial" panose="020B0604020202020204" pitchFamily="34" charset="0"/>
              <a:cs typeface="Arial" panose="020B0604020202020204" pitchFamily="34" charset="0"/>
            </a:endParaRPr>
          </a:p>
          <a:p>
            <a:pPr>
              <a:buFont typeface="Wingdings" charset="0"/>
              <a:buChar char="§"/>
              <a:defRPr/>
            </a:pPr>
            <a:r>
              <a:rPr lang="de-CH" sz="2000" dirty="0" smtClean="0">
                <a:latin typeface="Arial" panose="020B0604020202020204" pitchFamily="34" charset="0"/>
                <a:cs typeface="Arial" panose="020B0604020202020204" pitchFamily="34" charset="0"/>
              </a:rPr>
              <a:t>Reichhaltige Aufgaben / freies Spiel (KG)</a:t>
            </a:r>
          </a:p>
          <a:p>
            <a:pPr lvl="1">
              <a:buFont typeface="Arial" panose="020B0604020202020204" pitchFamily="34" charset="0"/>
              <a:buChar char="▫"/>
              <a:defRPr/>
            </a:pPr>
            <a:r>
              <a:rPr lang="de-CH" sz="2000" dirty="0" smtClean="0">
                <a:latin typeface="Arial" panose="020B0604020202020204" pitchFamily="34" charset="0"/>
                <a:cs typeface="Arial" panose="020B0604020202020204" pitchFamily="34" charset="0"/>
              </a:rPr>
              <a:t>anwenden, handeln, zusammenhängen</a:t>
            </a:r>
          </a:p>
          <a:p>
            <a:pPr marL="0" indent="0">
              <a:buFont typeface="Wingdings" charset="0"/>
              <a:buNone/>
              <a:defRPr/>
            </a:pPr>
            <a:endParaRPr lang="de-CH" dirty="0" smtClean="0"/>
          </a:p>
          <a:p>
            <a:pPr>
              <a:buFont typeface="Wingdings" charset="0"/>
              <a:buChar char="§"/>
              <a:defRPr/>
            </a:pPr>
            <a:endParaRPr lang="de-CH"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408" y="5945318"/>
            <a:ext cx="304800" cy="371475"/>
          </a:xfrm>
          <a:prstGeom prst="rect">
            <a:avLst/>
          </a:prstGeom>
        </p:spPr>
      </p:pic>
    </p:spTree>
    <p:extLst>
      <p:ext uri="{BB962C8B-B14F-4D97-AF65-F5344CB8AC3E}">
        <p14:creationId xmlns:p14="http://schemas.microsoft.com/office/powerpoint/2010/main" val="218113057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itel 1"/>
          <p:cNvSpPr>
            <a:spLocks noGrp="1"/>
          </p:cNvSpPr>
          <p:nvPr>
            <p:ph type="title"/>
          </p:nvPr>
        </p:nvSpPr>
        <p:spPr>
          <a:xfrm>
            <a:off x="958850" y="1030288"/>
            <a:ext cx="7777163" cy="669925"/>
          </a:xfrm>
        </p:spPr>
        <p:txBody>
          <a:bodyPr/>
          <a:lstStyle/>
          <a:p>
            <a:pPr marL="0" indent="0">
              <a:buNone/>
            </a:pPr>
            <a:r>
              <a:rPr lang="de-CH" altLang="de-DE" dirty="0" smtClean="0">
                <a:solidFill>
                  <a:srgbClr val="FF0000"/>
                </a:solidFill>
                <a:latin typeface="Arial" panose="020B0604020202020204" pitchFamily="34" charset="0"/>
                <a:cs typeface="Arial" panose="020B0604020202020204" pitchFamily="34" charset="0"/>
              </a:rPr>
              <a:t>Aufbau – überfachliche Kompetenzen</a:t>
            </a:r>
          </a:p>
        </p:txBody>
      </p:sp>
      <p:sp>
        <p:nvSpPr>
          <p:cNvPr id="16" name="Ellipse 15"/>
          <p:cNvSpPr/>
          <p:nvPr/>
        </p:nvSpPr>
        <p:spPr>
          <a:xfrm>
            <a:off x="1835150" y="1773238"/>
            <a:ext cx="2665413" cy="2663825"/>
          </a:xfrm>
          <a:prstGeom prst="ellipse">
            <a:avLst/>
          </a:prstGeom>
          <a:noFill/>
          <a:ln/>
        </p:spPr>
        <p:style>
          <a:lnRef idx="2">
            <a:schemeClr val="dk1"/>
          </a:lnRef>
          <a:fillRef idx="1">
            <a:schemeClr val="lt1"/>
          </a:fillRef>
          <a:effectRef idx="0">
            <a:schemeClr val="dk1"/>
          </a:effectRef>
          <a:fontRef idx="minor">
            <a:schemeClr val="dk1"/>
          </a:fontRef>
        </p:style>
        <p:txBody>
          <a:bodyPr tIns="0" anchor="ctr"/>
          <a:lstStyle/>
          <a:p>
            <a:pPr algn="ctr" eaLnBrk="1" hangingPunct="1">
              <a:defRPr/>
            </a:pPr>
            <a:r>
              <a:rPr lang="de-CH" sz="2000" b="1" dirty="0">
                <a:solidFill>
                  <a:srgbClr val="000000"/>
                </a:solidFill>
                <a:effectLst>
                  <a:outerShdw blurRad="38100" dist="38100" dir="2700000" algn="tl">
                    <a:srgbClr val="000000">
                      <a:alpha val="43137"/>
                    </a:srgbClr>
                  </a:outerShdw>
                </a:effectLst>
              </a:rPr>
              <a:t>Personale Kompetenzen</a:t>
            </a:r>
          </a:p>
          <a:p>
            <a:pPr algn="ctr" eaLnBrk="1" hangingPunct="1">
              <a:defRPr/>
            </a:pPr>
            <a:r>
              <a:rPr lang="de-CH" sz="1400" dirty="0">
                <a:solidFill>
                  <a:srgbClr val="000000"/>
                </a:solidFill>
              </a:rPr>
              <a:t>Selbstreflexion</a:t>
            </a:r>
          </a:p>
          <a:p>
            <a:pPr algn="ctr" eaLnBrk="1" hangingPunct="1">
              <a:defRPr/>
            </a:pPr>
            <a:r>
              <a:rPr lang="de-CH" sz="1400" dirty="0">
                <a:solidFill>
                  <a:srgbClr val="000000"/>
                </a:solidFill>
              </a:rPr>
              <a:t>Selbstständigkeit</a:t>
            </a:r>
          </a:p>
          <a:p>
            <a:pPr algn="ctr" eaLnBrk="1" hangingPunct="1">
              <a:defRPr/>
            </a:pPr>
            <a:r>
              <a:rPr lang="de-CH" sz="1400" dirty="0">
                <a:solidFill>
                  <a:srgbClr val="000000"/>
                </a:solidFill>
              </a:rPr>
              <a:t>Eigenständigkeit</a:t>
            </a:r>
          </a:p>
        </p:txBody>
      </p:sp>
      <p:sp>
        <p:nvSpPr>
          <p:cNvPr id="18" name="Ellipse 17"/>
          <p:cNvSpPr/>
          <p:nvPr/>
        </p:nvSpPr>
        <p:spPr>
          <a:xfrm>
            <a:off x="4140200" y="1773238"/>
            <a:ext cx="2663825" cy="2663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anchor="ctr"/>
          <a:lstStyle/>
          <a:p>
            <a:pPr algn="ctr" defTabSz="982663" eaLnBrk="1" hangingPunct="1">
              <a:defRPr/>
            </a:pPr>
            <a:r>
              <a:rPr lang="de-CH" sz="2000" b="1" dirty="0">
                <a:solidFill>
                  <a:srgbClr val="000000"/>
                </a:solidFill>
                <a:effectLst>
                  <a:outerShdw blurRad="38100" dist="38100" dir="2700000" algn="tl">
                    <a:srgbClr val="000000">
                      <a:alpha val="43137"/>
                    </a:srgbClr>
                  </a:outerShdw>
                </a:effectLst>
              </a:rPr>
              <a:t>Soziale Kompetenzen</a:t>
            </a:r>
          </a:p>
          <a:p>
            <a:pPr algn="ctr" defTabSz="982663" eaLnBrk="1" hangingPunct="1">
              <a:defRPr/>
            </a:pPr>
            <a:r>
              <a:rPr lang="de-CH" sz="1400" dirty="0">
                <a:solidFill>
                  <a:srgbClr val="000000"/>
                </a:solidFill>
              </a:rPr>
              <a:t>Dialog- und Kooperationsfähigkeit</a:t>
            </a:r>
          </a:p>
          <a:p>
            <a:pPr algn="ctr" defTabSz="982663" eaLnBrk="1" hangingPunct="1">
              <a:defRPr/>
            </a:pPr>
            <a:r>
              <a:rPr lang="de-CH" sz="1400" dirty="0">
                <a:solidFill>
                  <a:srgbClr val="000000"/>
                </a:solidFill>
              </a:rPr>
              <a:t>Konfliktfähigkeit</a:t>
            </a:r>
          </a:p>
          <a:p>
            <a:pPr algn="ctr" defTabSz="982663" eaLnBrk="1" hangingPunct="1">
              <a:defRPr/>
            </a:pPr>
            <a:r>
              <a:rPr lang="de-CH" sz="1400" dirty="0">
                <a:solidFill>
                  <a:srgbClr val="000000"/>
                </a:solidFill>
              </a:rPr>
              <a:t>Umgang mit Vielfalt</a:t>
            </a:r>
          </a:p>
        </p:txBody>
      </p:sp>
      <p:sp>
        <p:nvSpPr>
          <p:cNvPr id="19" name="Ellipse 18"/>
          <p:cNvSpPr/>
          <p:nvPr/>
        </p:nvSpPr>
        <p:spPr>
          <a:xfrm>
            <a:off x="2992438" y="3789363"/>
            <a:ext cx="2663825" cy="26638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bIns="0" anchor="ctr"/>
          <a:lstStyle/>
          <a:p>
            <a:pPr algn="ctr" eaLnBrk="1" hangingPunct="1">
              <a:defRPr/>
            </a:pPr>
            <a:r>
              <a:rPr lang="de-CH" sz="2000" b="1" dirty="0">
                <a:solidFill>
                  <a:srgbClr val="000000"/>
                </a:solidFill>
                <a:effectLst>
                  <a:outerShdw blurRad="38100" dist="38100" dir="2700000" algn="tl">
                    <a:srgbClr val="000000">
                      <a:alpha val="43137"/>
                    </a:srgbClr>
                  </a:outerShdw>
                </a:effectLst>
              </a:rPr>
              <a:t>Methodische</a:t>
            </a:r>
          </a:p>
          <a:p>
            <a:pPr algn="ctr" eaLnBrk="1" hangingPunct="1">
              <a:defRPr/>
            </a:pPr>
            <a:r>
              <a:rPr lang="de-CH" sz="2000" b="1" dirty="0">
                <a:solidFill>
                  <a:srgbClr val="000000"/>
                </a:solidFill>
                <a:effectLst>
                  <a:outerShdw blurRad="38100" dist="38100" dir="2700000" algn="tl">
                    <a:srgbClr val="000000">
                      <a:alpha val="43137"/>
                    </a:srgbClr>
                  </a:outerShdw>
                </a:effectLst>
              </a:rPr>
              <a:t>Kompetenzen</a:t>
            </a:r>
          </a:p>
          <a:p>
            <a:pPr algn="ctr" eaLnBrk="1" hangingPunct="1">
              <a:defRPr/>
            </a:pPr>
            <a:r>
              <a:rPr lang="de-CH" sz="1400" dirty="0">
                <a:solidFill>
                  <a:srgbClr val="000000"/>
                </a:solidFill>
              </a:rPr>
              <a:t>Sprachfähigkeit</a:t>
            </a:r>
          </a:p>
          <a:p>
            <a:pPr algn="ctr" eaLnBrk="1" hangingPunct="1">
              <a:defRPr/>
            </a:pPr>
            <a:r>
              <a:rPr lang="de-CH" sz="1400" dirty="0">
                <a:solidFill>
                  <a:srgbClr val="000000"/>
                </a:solidFill>
              </a:rPr>
              <a:t>Informationen nutzen</a:t>
            </a:r>
          </a:p>
          <a:p>
            <a:pPr algn="ctr" eaLnBrk="1" hangingPunct="1">
              <a:defRPr/>
            </a:pPr>
            <a:r>
              <a:rPr lang="de-CH" sz="1400" dirty="0">
                <a:solidFill>
                  <a:srgbClr val="000000"/>
                </a:solidFill>
              </a:rPr>
              <a:t>Aufgaben und Probleme lösen</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5877272"/>
            <a:ext cx="304800" cy="371475"/>
          </a:xfrm>
          <a:prstGeom prst="rect">
            <a:avLst/>
          </a:prstGeom>
        </p:spPr>
      </p:pic>
    </p:spTree>
    <p:extLst>
      <p:ext uri="{BB962C8B-B14F-4D97-AF65-F5344CB8AC3E}">
        <p14:creationId xmlns:p14="http://schemas.microsoft.com/office/powerpoint/2010/main" val="149154116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4"/>
          <p:cNvSpPr>
            <a:spLocks noGrp="1"/>
          </p:cNvSpPr>
          <p:nvPr>
            <p:ph type="title"/>
          </p:nvPr>
        </p:nvSpPr>
        <p:spPr>
          <a:xfrm>
            <a:off x="1655764" y="1049338"/>
            <a:ext cx="7197725" cy="461962"/>
          </a:xfrm>
        </p:spPr>
        <p:txBody>
          <a:bodyPr/>
          <a:lstStyle/>
          <a:p>
            <a:pPr marL="0" indent="0">
              <a:buNone/>
            </a:pPr>
            <a:r>
              <a:rPr lang="de-CH" altLang="de-DE" dirty="0" smtClean="0">
                <a:solidFill>
                  <a:srgbClr val="FF0000"/>
                </a:solidFill>
                <a:latin typeface="Arial" panose="020B0604020202020204" pitchFamily="34" charset="0"/>
                <a:cs typeface="Arial" panose="020B0604020202020204" pitchFamily="34" charset="0"/>
              </a:rPr>
              <a:t>Beurteilung: Was bleibt, was wird neu?</a:t>
            </a:r>
          </a:p>
        </p:txBody>
      </p:sp>
      <p:sp>
        <p:nvSpPr>
          <p:cNvPr id="10243" name="Textplatzhalter 5"/>
          <p:cNvSpPr>
            <a:spLocks noGrp="1"/>
          </p:cNvSpPr>
          <p:nvPr>
            <p:ph type="body" sz="quarter" idx="11"/>
          </p:nvPr>
        </p:nvSpPr>
        <p:spPr>
          <a:xfrm>
            <a:off x="2519364" y="1773238"/>
            <a:ext cx="6048375" cy="3657600"/>
          </a:xfrm>
        </p:spPr>
        <p:txBody>
          <a:bodyPr/>
          <a:lstStyle/>
          <a:p>
            <a:pPr>
              <a:buFont typeface="Arial" panose="020B0604020202020204" pitchFamily="34" charset="0"/>
              <a:buChar char="•"/>
            </a:pPr>
            <a:r>
              <a:rPr lang="de-CH" altLang="de-DE" sz="2000" dirty="0" smtClean="0">
                <a:latin typeface="Arial" panose="020B0604020202020204" pitchFamily="34" charset="0"/>
                <a:cs typeface="Arial" panose="020B0604020202020204" pitchFamily="34" charset="0"/>
              </a:rPr>
              <a:t>FLUT-Grundsätze</a:t>
            </a:r>
          </a:p>
          <a:p>
            <a:pPr>
              <a:buFont typeface="Arial" panose="020B0604020202020204" pitchFamily="34" charset="0"/>
              <a:buChar char="•"/>
            </a:pPr>
            <a:r>
              <a:rPr lang="de-CH" altLang="de-DE" sz="2000" dirty="0" smtClean="0">
                <a:latin typeface="Arial" panose="020B0604020202020204" pitchFamily="34" charset="0"/>
                <a:cs typeface="Arial" panose="020B0604020202020204" pitchFamily="34" charset="0"/>
              </a:rPr>
              <a:t>Beurteilungsbericht mit Noten aber ohne Arbeits-und Lernverhalten</a:t>
            </a:r>
          </a:p>
          <a:p>
            <a:pPr>
              <a:buFont typeface="Arial" panose="020B0604020202020204" pitchFamily="34" charset="0"/>
              <a:buChar char="•"/>
            </a:pPr>
            <a:r>
              <a:rPr lang="de-CH" altLang="de-DE" sz="2000" dirty="0" err="1" smtClean="0">
                <a:latin typeface="Arial" panose="020B0604020202020204" pitchFamily="34" charset="0"/>
                <a:cs typeface="Arial" panose="020B0604020202020204" pitchFamily="34" charset="0"/>
              </a:rPr>
              <a:t>Übertrittsverfahren</a:t>
            </a:r>
            <a:r>
              <a:rPr lang="de-CH" altLang="de-DE" sz="2000" dirty="0" smtClean="0">
                <a:latin typeface="Arial" panose="020B0604020202020204" pitchFamily="34" charset="0"/>
                <a:cs typeface="Arial" panose="020B0604020202020204" pitchFamily="34" charset="0"/>
              </a:rPr>
              <a:t> in die Sekundarstufe</a:t>
            </a:r>
          </a:p>
          <a:p>
            <a:endParaRPr lang="de-CH" altLang="de-DE"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de-CH" altLang="de-DE" sz="2000" dirty="0" smtClean="0">
                <a:latin typeface="Arial" panose="020B0604020202020204" pitchFamily="34" charset="0"/>
                <a:cs typeface="Arial" panose="020B0604020202020204" pitchFamily="34" charset="0"/>
              </a:rPr>
              <a:t>Weniger Beurteilungsberichte</a:t>
            </a:r>
          </a:p>
          <a:p>
            <a:pPr>
              <a:buFont typeface="Arial" panose="020B0604020202020204" pitchFamily="34" charset="0"/>
              <a:buChar char="•"/>
            </a:pPr>
            <a:r>
              <a:rPr lang="de-CH" altLang="de-DE" sz="2000" dirty="0" smtClean="0">
                <a:latin typeface="Arial" panose="020B0604020202020204" pitchFamily="34" charset="0"/>
                <a:cs typeface="Arial" panose="020B0604020202020204" pitchFamily="34" charset="0"/>
              </a:rPr>
              <a:t>Aufwertung des Standortgespräches</a:t>
            </a:r>
          </a:p>
          <a:p>
            <a:pPr>
              <a:buFont typeface="Arial" panose="020B0604020202020204" pitchFamily="34" charset="0"/>
              <a:buChar char="•"/>
            </a:pPr>
            <a:r>
              <a:rPr lang="de-CH" altLang="de-DE" sz="2000" dirty="0" smtClean="0">
                <a:latin typeface="Arial" panose="020B0604020202020204" pitchFamily="34" charset="0"/>
                <a:cs typeface="Arial" panose="020B0604020202020204" pitchFamily="34" charset="0"/>
              </a:rPr>
              <a:t>Beurteilung des Lernprozesses als Teil der </a:t>
            </a:r>
            <a:r>
              <a:rPr lang="de-CH" altLang="de-DE" sz="2000" dirty="0" err="1" smtClean="0">
                <a:latin typeface="Arial" panose="020B0604020202020204" pitchFamily="34" charset="0"/>
                <a:cs typeface="Arial" panose="020B0604020202020204" pitchFamily="34" charset="0"/>
              </a:rPr>
              <a:t>summativen</a:t>
            </a:r>
            <a:r>
              <a:rPr lang="de-CH" altLang="de-DE" sz="2000" dirty="0" smtClean="0">
                <a:latin typeface="Arial" panose="020B0604020202020204" pitchFamily="34" charset="0"/>
                <a:cs typeface="Arial" panose="020B0604020202020204" pitchFamily="34" charset="0"/>
              </a:rPr>
              <a:t> Beurteilung</a:t>
            </a:r>
          </a:p>
          <a:p>
            <a:pPr>
              <a:buFont typeface="Arial" panose="020B0604020202020204" pitchFamily="34" charset="0"/>
              <a:buChar char="•"/>
            </a:pPr>
            <a:r>
              <a:rPr lang="de-CH" altLang="de-DE" sz="2000" dirty="0" smtClean="0">
                <a:latin typeface="Arial" panose="020B0604020202020204" pitchFamily="34" charset="0"/>
                <a:cs typeface="Arial" panose="020B0604020202020204" pitchFamily="34" charset="0"/>
              </a:rPr>
              <a:t>Portfolio im Zyklus 3</a:t>
            </a:r>
          </a:p>
        </p:txBody>
      </p:sp>
      <p:sp>
        <p:nvSpPr>
          <p:cNvPr id="4" name="Fußzeilenplatzhalter 3"/>
          <p:cNvSpPr>
            <a:spLocks noGrp="1"/>
          </p:cNvSpPr>
          <p:nvPr>
            <p:ph type="ftr" sz="quarter" idx="14"/>
          </p:nvPr>
        </p:nvSpPr>
        <p:spPr>
          <a:xfrm>
            <a:off x="1370014" y="6003926"/>
            <a:ext cx="7197725" cy="163512"/>
          </a:xfrm>
        </p:spPr>
        <p:txBody>
          <a:bodyPr/>
          <a:lstStyle/>
          <a:p>
            <a:pPr>
              <a:defRPr/>
            </a:pPr>
            <a:endParaRPr lang="de-CH" dirty="0"/>
          </a:p>
        </p:txBody>
      </p:sp>
      <p:sp>
        <p:nvSpPr>
          <p:cNvPr id="11" name="Geschweifte Klammer links 10"/>
          <p:cNvSpPr/>
          <p:nvPr/>
        </p:nvSpPr>
        <p:spPr>
          <a:xfrm>
            <a:off x="2124075" y="3608389"/>
            <a:ext cx="215900" cy="1944687"/>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CH"/>
          </a:p>
        </p:txBody>
      </p:sp>
      <p:pic>
        <p:nvPicPr>
          <p:cNvPr id="10246"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26" y="1803400"/>
            <a:ext cx="2254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feld 12"/>
          <p:cNvSpPr txBox="1">
            <a:spLocks noChangeArrowheads="1"/>
          </p:cNvSpPr>
          <p:nvPr/>
        </p:nvSpPr>
        <p:spPr bwMode="auto">
          <a:xfrm>
            <a:off x="1116013" y="4367213"/>
            <a:ext cx="830262"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2750"/>
              </a:lnSpc>
              <a:spcAft>
                <a:spcPts val="900"/>
              </a:spcAft>
              <a:buClr>
                <a:schemeClr val="accent2"/>
              </a:buClr>
            </a:pPr>
            <a:r>
              <a:rPr lang="de-CH" altLang="de-DE" sz="2300"/>
              <a:t>Neu</a:t>
            </a:r>
          </a:p>
        </p:txBody>
      </p:sp>
      <p:sp>
        <p:nvSpPr>
          <p:cNvPr id="10248" name="Textfeld 14"/>
          <p:cNvSpPr txBox="1">
            <a:spLocks noChangeArrowheads="1"/>
          </p:cNvSpPr>
          <p:nvPr/>
        </p:nvSpPr>
        <p:spPr bwMode="auto">
          <a:xfrm>
            <a:off x="1116013" y="2246313"/>
            <a:ext cx="95091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2750"/>
              </a:lnSpc>
              <a:spcAft>
                <a:spcPts val="900"/>
              </a:spcAft>
              <a:buClr>
                <a:schemeClr val="accent2"/>
              </a:buClr>
            </a:pPr>
            <a:r>
              <a:rPr lang="de-CH" altLang="de-DE" sz="2300"/>
              <a:t>Das bleibt</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392" y="6003926"/>
            <a:ext cx="304800" cy="371475"/>
          </a:xfrm>
          <a:prstGeom prst="rect">
            <a:avLst/>
          </a:prstGeom>
        </p:spPr>
      </p:pic>
    </p:spTree>
    <p:extLst>
      <p:ext uri="{BB962C8B-B14F-4D97-AF65-F5344CB8AC3E}">
        <p14:creationId xmlns:p14="http://schemas.microsoft.com/office/powerpoint/2010/main" val="2469776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1655764" y="1049338"/>
            <a:ext cx="7197725" cy="461962"/>
          </a:xfrm>
        </p:spPr>
        <p:txBody>
          <a:bodyPr/>
          <a:lstStyle/>
          <a:p>
            <a:pPr marL="0" indent="0">
              <a:buNone/>
            </a:pPr>
            <a:r>
              <a:rPr lang="de-CH" altLang="de-DE" dirty="0" smtClean="0">
                <a:solidFill>
                  <a:srgbClr val="FF0000"/>
                </a:solidFill>
                <a:latin typeface="Arial" panose="020B0604020202020204" pitchFamily="34" charset="0"/>
                <a:cs typeface="Arial" panose="020B0604020202020204" pitchFamily="34" charset="0"/>
              </a:rPr>
              <a:t>Beurteilung: Die Schüler/</a:t>
            </a:r>
            <a:r>
              <a:rPr lang="de-CH" altLang="de-DE" dirty="0" err="1" smtClean="0">
                <a:solidFill>
                  <a:srgbClr val="FF0000"/>
                </a:solidFill>
                <a:latin typeface="Arial" panose="020B0604020202020204" pitchFamily="34" charset="0"/>
                <a:cs typeface="Arial" panose="020B0604020202020204" pitchFamily="34" charset="0"/>
              </a:rPr>
              <a:t>innenbeurteilung</a:t>
            </a:r>
            <a:r>
              <a:rPr lang="de-CH" altLang="de-DE" dirty="0" smtClean="0">
                <a:solidFill>
                  <a:srgbClr val="FF0000"/>
                </a:solidFill>
                <a:latin typeface="Arial" panose="020B0604020202020204" pitchFamily="34" charset="0"/>
                <a:cs typeface="Arial" panose="020B0604020202020204" pitchFamily="34" charset="0"/>
              </a:rPr>
              <a:t> ist….</a:t>
            </a:r>
          </a:p>
        </p:txBody>
      </p:sp>
      <p:sp>
        <p:nvSpPr>
          <p:cNvPr id="10243" name="Textplatzhalter 2"/>
          <p:cNvSpPr>
            <a:spLocks noGrp="1"/>
          </p:cNvSpPr>
          <p:nvPr>
            <p:ph type="body" sz="quarter" idx="11"/>
          </p:nvPr>
        </p:nvSpPr>
        <p:spPr>
          <a:xfrm>
            <a:off x="1655764" y="2211388"/>
            <a:ext cx="7197725" cy="3219450"/>
          </a:xfrm>
        </p:spPr>
        <p:txBody>
          <a:bodyPr/>
          <a:lstStyle/>
          <a:p>
            <a:pPr>
              <a:buFont typeface="Arial" panose="020B0604020202020204" pitchFamily="34" charset="0"/>
              <a:buChar char="•"/>
              <a:defRPr/>
            </a:pPr>
            <a:r>
              <a:rPr lang="de-CH" altLang="de-DE" sz="2000" dirty="0">
                <a:latin typeface="Arial" panose="020B0604020202020204" pitchFamily="34" charset="0"/>
                <a:cs typeface="Arial" panose="020B0604020202020204" pitchFamily="34" charset="0"/>
              </a:rPr>
              <a:t>f</a:t>
            </a:r>
            <a:r>
              <a:rPr lang="de-CH" altLang="de-DE" sz="2000" dirty="0" smtClean="0">
                <a:latin typeface="Arial" panose="020B0604020202020204" pitchFamily="34" charset="0"/>
                <a:cs typeface="Arial" panose="020B0604020202020204" pitchFamily="34" charset="0"/>
              </a:rPr>
              <a:t>örderorientiert</a:t>
            </a:r>
            <a:endParaRPr lang="de-CH" altLang="de-DE"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de-CH" altLang="de-DE" sz="2000" dirty="0" smtClean="0">
                <a:latin typeface="Arial" panose="020B0604020202020204" pitchFamily="34" charset="0"/>
                <a:cs typeface="Arial" panose="020B0604020202020204" pitchFamily="34" charset="0"/>
              </a:rPr>
              <a:t>lernzielorientiert</a:t>
            </a:r>
          </a:p>
          <a:p>
            <a:pPr>
              <a:buFont typeface="Arial" panose="020B0604020202020204" pitchFamily="34" charset="0"/>
              <a:buChar char="•"/>
              <a:defRPr/>
            </a:pPr>
            <a:r>
              <a:rPr lang="de-CH" altLang="de-DE" sz="2000" dirty="0" smtClean="0">
                <a:latin typeface="Arial" panose="020B0604020202020204" pitchFamily="34" charset="0"/>
                <a:cs typeface="Arial" panose="020B0604020202020204" pitchFamily="34" charset="0"/>
              </a:rPr>
              <a:t>umfassend  (indem sie die Kompetenzbereiche und Handlungsaspekte ausgewogen berücksichtigt und die überfachlichen Kompetenzen miteinbezieht) </a:t>
            </a:r>
          </a:p>
          <a:p>
            <a:pPr>
              <a:buFont typeface="Arial" panose="020B0604020202020204" pitchFamily="34" charset="0"/>
              <a:buChar char="•"/>
              <a:defRPr/>
            </a:pPr>
            <a:r>
              <a:rPr lang="de-CH" altLang="de-DE" sz="2000" dirty="0" smtClean="0">
                <a:latin typeface="Arial" panose="020B0604020202020204" pitchFamily="34" charset="0"/>
                <a:cs typeface="Arial" panose="020B0604020202020204" pitchFamily="34" charset="0"/>
              </a:rPr>
              <a:t>transparent und nachvollziehbar</a:t>
            </a:r>
          </a:p>
        </p:txBody>
      </p:sp>
      <p:sp>
        <p:nvSpPr>
          <p:cNvPr id="4" name="Fußzeilenplatzhalter 3"/>
          <p:cNvSpPr>
            <a:spLocks noGrp="1"/>
          </p:cNvSpPr>
          <p:nvPr>
            <p:ph type="ftr" sz="quarter" idx="12"/>
          </p:nvPr>
        </p:nvSpPr>
        <p:spPr/>
        <p:txBody>
          <a:bodyPr/>
          <a:lstStyle/>
          <a:p>
            <a:pPr>
              <a:defRPr/>
            </a:pPr>
            <a:endParaRPr lang="de-CH"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5378715"/>
            <a:ext cx="304800" cy="371475"/>
          </a:xfrm>
          <a:prstGeom prst="rect">
            <a:avLst/>
          </a:prstGeom>
        </p:spPr>
      </p:pic>
    </p:spTree>
    <p:extLst>
      <p:ext uri="{BB962C8B-B14F-4D97-AF65-F5344CB8AC3E}">
        <p14:creationId xmlns:p14="http://schemas.microsoft.com/office/powerpoint/2010/main" val="268688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655764" y="1049338"/>
            <a:ext cx="7197725" cy="461962"/>
          </a:xfrm>
        </p:spPr>
        <p:txBody>
          <a:bodyPr/>
          <a:lstStyle/>
          <a:p>
            <a:pPr marL="0" indent="0">
              <a:buNone/>
            </a:pPr>
            <a:r>
              <a:rPr lang="de-CH" altLang="de-DE" dirty="0" smtClean="0">
                <a:solidFill>
                  <a:srgbClr val="FF0000"/>
                </a:solidFill>
                <a:latin typeface="Arial" panose="020B0604020202020204" pitchFamily="34" charset="0"/>
                <a:cs typeface="Arial" panose="020B0604020202020204" pitchFamily="34" charset="0"/>
              </a:rPr>
              <a:t>Beurteilung: Förderorientierte Beurteilung</a:t>
            </a: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114" y="2128838"/>
            <a:ext cx="668178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5763" y="2862264"/>
            <a:ext cx="22860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6800" y="3535364"/>
            <a:ext cx="22860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6575" y="2862264"/>
            <a:ext cx="2286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2"/>
          </p:nvPr>
        </p:nvSpPr>
        <p:spPr/>
        <p:txBody>
          <a:bodyPr/>
          <a:lstStyle/>
          <a:p>
            <a:pPr>
              <a:defRPr/>
            </a:pPr>
            <a:endParaRPr lang="de-CH" dirty="0"/>
          </a:p>
        </p:txBody>
      </p:sp>
      <p:pic>
        <p:nvPicPr>
          <p:cNvPr id="3" name="Grafik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5101" y="5731406"/>
            <a:ext cx="304800" cy="371475"/>
          </a:xfrm>
          <a:prstGeom prst="rect">
            <a:avLst/>
          </a:prstGeom>
        </p:spPr>
      </p:pic>
    </p:spTree>
    <p:extLst>
      <p:ext uri="{BB962C8B-B14F-4D97-AF65-F5344CB8AC3E}">
        <p14:creationId xmlns:p14="http://schemas.microsoft.com/office/powerpoint/2010/main" val="357668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5764" y="1049338"/>
            <a:ext cx="7197725" cy="1384300"/>
          </a:xfrm>
        </p:spPr>
        <p:txBody>
          <a:bodyPr/>
          <a:lstStyle/>
          <a:p>
            <a:pPr marL="0" indent="0">
              <a:buNone/>
            </a:pPr>
            <a:r>
              <a:rPr lang="de-CH" altLang="de-DE" dirty="0" smtClean="0">
                <a:solidFill>
                  <a:srgbClr val="FF0000"/>
                </a:solidFill>
                <a:latin typeface="Arial" panose="020B0604020202020204" pitchFamily="34" charset="0"/>
                <a:cs typeface="Arial" panose="020B0604020202020204" pitchFamily="34" charset="0"/>
              </a:rPr>
              <a:t>Beurteilung: Beurteilung des Lernstandes</a:t>
            </a:r>
            <a:br>
              <a:rPr lang="de-CH" altLang="de-DE" dirty="0" smtClean="0">
                <a:solidFill>
                  <a:srgbClr val="FF0000"/>
                </a:solidFill>
                <a:latin typeface="Arial" panose="020B0604020202020204" pitchFamily="34" charset="0"/>
                <a:cs typeface="Arial" panose="020B0604020202020204" pitchFamily="34" charset="0"/>
              </a:rPr>
            </a:br>
            <a:r>
              <a:rPr lang="de-CH" altLang="de-DE" dirty="0" smtClean="0">
                <a:solidFill>
                  <a:srgbClr val="FF0000"/>
                </a:solidFill>
                <a:latin typeface="Arial" panose="020B0604020202020204" pitchFamily="34" charset="0"/>
                <a:cs typeface="Arial" panose="020B0604020202020204" pitchFamily="34" charset="0"/>
              </a:rPr>
              <a:t/>
            </a:r>
            <a:br>
              <a:rPr lang="de-CH" altLang="de-DE" dirty="0" smtClean="0">
                <a:solidFill>
                  <a:srgbClr val="FF0000"/>
                </a:solidFill>
                <a:latin typeface="Arial" panose="020B0604020202020204" pitchFamily="34" charset="0"/>
                <a:cs typeface="Arial" panose="020B0604020202020204" pitchFamily="34" charset="0"/>
              </a:rPr>
            </a:br>
            <a:r>
              <a:rPr lang="de-CH" altLang="de-DE" sz="2400" dirty="0">
                <a:solidFill>
                  <a:schemeClr val="tx1"/>
                </a:solidFill>
              </a:rPr>
              <a:t>zum Abschluss einer Lerneinheit</a:t>
            </a:r>
            <a:endParaRPr lang="de-CH" altLang="de-DE" sz="2400"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1163" y="2528889"/>
            <a:ext cx="403066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2"/>
          </p:nvPr>
        </p:nvSpPr>
        <p:spPr/>
        <p:txBody>
          <a:bodyPr/>
          <a:lstStyle/>
          <a:p>
            <a:pPr>
              <a:defRPr/>
            </a:pPr>
            <a:endParaRPr lang="de-CH" dirty="0">
              <a:solidFill>
                <a:srgbClr val="000000"/>
              </a:solidFill>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5703359"/>
            <a:ext cx="304800" cy="371475"/>
          </a:xfrm>
          <a:prstGeom prst="rect">
            <a:avLst/>
          </a:prstGeom>
        </p:spPr>
      </p:pic>
    </p:spTree>
    <p:extLst>
      <p:ext uri="{BB962C8B-B14F-4D97-AF65-F5344CB8AC3E}">
        <p14:creationId xmlns:p14="http://schemas.microsoft.com/office/powerpoint/2010/main" val="3354614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1371600" y="2906713"/>
            <a:ext cx="7772400" cy="1500187"/>
          </a:xfrm>
          <a:prstGeom prst="rect">
            <a:avLst/>
          </a:prstGeom>
        </p:spPr>
        <p:txBody>
          <a:bodyPr/>
          <a:lstStyle/>
          <a:p>
            <a:pPr marL="0" indent="0" eaLnBrk="1" hangingPunct="1">
              <a:lnSpc>
                <a:spcPct val="80000"/>
              </a:lnSpc>
              <a:tabLst/>
            </a:pPr>
            <a:r>
              <a:rPr lang="de-CH" dirty="0" smtClean="0">
                <a:solidFill>
                  <a:srgbClr val="000000"/>
                </a:solidFill>
                <a:latin typeface="Frutiger LT 45 Light" pitchFamily="-48" charset="0"/>
              </a:rPr>
              <a:t>	</a:t>
            </a:r>
          </a:p>
        </p:txBody>
      </p:sp>
      <p:sp>
        <p:nvSpPr>
          <p:cNvPr id="3" name="Textfeld 2"/>
          <p:cNvSpPr txBox="1"/>
          <p:nvPr/>
        </p:nvSpPr>
        <p:spPr>
          <a:xfrm>
            <a:off x="2051050" y="427335"/>
            <a:ext cx="7924800" cy="461665"/>
          </a:xfrm>
          <a:prstGeom prst="rect">
            <a:avLst/>
          </a:prstGeom>
          <a:noFill/>
        </p:spPr>
        <p:txBody>
          <a:bodyPr wrap="square" lIns="0" tIns="0" rIns="0" bIns="0" rtlCol="0">
            <a:spAutoFit/>
          </a:bodyPr>
          <a:lstStyle/>
          <a:p>
            <a:r>
              <a:rPr lang="de-DE" sz="3000" b="1" dirty="0">
                <a:solidFill>
                  <a:srgbClr val="ECCE3E"/>
                </a:solidFill>
              </a:rPr>
              <a:t>Auf einen </a:t>
            </a:r>
            <a:r>
              <a:rPr lang="de-DE" sz="3000" b="1" dirty="0" smtClean="0">
                <a:solidFill>
                  <a:srgbClr val="ECCE3E"/>
                </a:solidFill>
              </a:rPr>
              <a:t>Blick</a:t>
            </a:r>
            <a:endParaRPr lang="de-DE" sz="3000" b="1" dirty="0">
              <a:solidFill>
                <a:srgbClr val="ECCE3E"/>
              </a:solidFill>
            </a:endParaRPr>
          </a:p>
        </p:txBody>
      </p:sp>
      <p:sp>
        <p:nvSpPr>
          <p:cNvPr id="4" name="Textfeld 3"/>
          <p:cNvSpPr txBox="1"/>
          <p:nvPr/>
        </p:nvSpPr>
        <p:spPr>
          <a:xfrm>
            <a:off x="2120900" y="2641109"/>
            <a:ext cx="8305800" cy="1846659"/>
          </a:xfrm>
          <a:custGeom>
            <a:avLst/>
            <a:gdLst>
              <a:gd name="connsiteX0" fmla="*/ 0 w 8305800"/>
              <a:gd name="connsiteY0" fmla="*/ 0 h 400110"/>
              <a:gd name="connsiteX1" fmla="*/ 8305800 w 8305800"/>
              <a:gd name="connsiteY1" fmla="*/ 0 h 400110"/>
              <a:gd name="connsiteX2" fmla="*/ 8305800 w 8305800"/>
              <a:gd name="connsiteY2" fmla="*/ 400110 h 400110"/>
              <a:gd name="connsiteX3" fmla="*/ 0 w 8305800"/>
              <a:gd name="connsiteY3" fmla="*/ 400110 h 400110"/>
              <a:gd name="connsiteX4" fmla="*/ 0 w 8305800"/>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400110">
                <a:moveTo>
                  <a:pt x="0" y="0"/>
                </a:moveTo>
                <a:lnTo>
                  <a:pt x="8305800" y="0"/>
                </a:lnTo>
                <a:lnTo>
                  <a:pt x="8305800" y="400110"/>
                </a:lnTo>
                <a:lnTo>
                  <a:pt x="0" y="400110"/>
                </a:lnTo>
                <a:lnTo>
                  <a:pt x="0" y="0"/>
                </a:lnTo>
                <a:close/>
              </a:path>
            </a:pathLst>
          </a:custGeom>
          <a:noFill/>
        </p:spPr>
        <p:txBody>
          <a:bodyPr wrap="square" lIns="0" tIns="0" rIns="0" bIns="0" rtlCol="0">
            <a:spAutoFit/>
          </a:bodyPr>
          <a:lstStyle/>
          <a:p>
            <a:pPr marL="342900" indent="-342900">
              <a:buFont typeface="Arial" panose="020B0604020202020204" pitchFamily="34" charset="0"/>
              <a:buChar char="•"/>
            </a:pPr>
            <a:r>
              <a:rPr lang="de-CH" sz="2000" dirty="0" smtClean="0"/>
              <a:t>Lehrplan </a:t>
            </a:r>
            <a:r>
              <a:rPr lang="de-CH" sz="2000" dirty="0"/>
              <a:t>21 – ein Auftrag der </a:t>
            </a:r>
            <a:r>
              <a:rPr lang="de-CH" sz="2000" dirty="0" smtClean="0"/>
              <a:t>Gesellschaft</a:t>
            </a:r>
            <a:endParaRPr lang="de-CH" sz="2000" dirty="0"/>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a:t>Ein Kompass, um den Unterricht zu planen</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a:t>21 Kantone haben neu den gleichen Lehrplan </a:t>
            </a:r>
          </a:p>
          <a:p>
            <a:pPr marL="342900" indent="-342900">
              <a:buFont typeface="Arial" panose="020B0604020202020204" pitchFamily="34" charset="0"/>
              <a:buChar char="•"/>
            </a:pPr>
            <a:endParaRPr lang="de-DE"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1371600" y="2906713"/>
            <a:ext cx="7772400" cy="1500187"/>
          </a:xfrm>
          <a:prstGeom prst="rect">
            <a:avLst/>
          </a:prstGeom>
        </p:spPr>
        <p:txBody>
          <a:bodyPr/>
          <a:lstStyle/>
          <a:p>
            <a:pPr marL="0" indent="0" eaLnBrk="1" hangingPunct="1">
              <a:lnSpc>
                <a:spcPct val="80000"/>
              </a:lnSpc>
              <a:tabLst/>
            </a:pPr>
            <a:r>
              <a:rPr lang="de-CH" dirty="0" smtClean="0">
                <a:solidFill>
                  <a:srgbClr val="000000"/>
                </a:solidFill>
                <a:latin typeface="Frutiger LT 45 Light" pitchFamily="-48" charset="0"/>
              </a:rPr>
              <a:t>	</a:t>
            </a:r>
          </a:p>
        </p:txBody>
      </p:sp>
      <p:sp>
        <p:nvSpPr>
          <p:cNvPr id="3" name="Textfeld 2"/>
          <p:cNvSpPr txBox="1"/>
          <p:nvPr/>
        </p:nvSpPr>
        <p:spPr>
          <a:xfrm>
            <a:off x="2051050" y="427335"/>
            <a:ext cx="7924800" cy="461665"/>
          </a:xfrm>
          <a:prstGeom prst="rect">
            <a:avLst/>
          </a:prstGeom>
          <a:noFill/>
        </p:spPr>
        <p:txBody>
          <a:bodyPr wrap="square" lIns="0" tIns="0" rIns="0" bIns="0" rtlCol="0">
            <a:spAutoFit/>
          </a:bodyPr>
          <a:lstStyle/>
          <a:p>
            <a:r>
              <a:rPr lang="de-DE" sz="3000" b="1" dirty="0">
                <a:solidFill>
                  <a:srgbClr val="EB8B4E"/>
                </a:solidFill>
              </a:rPr>
              <a:t>Die Einführung</a:t>
            </a:r>
          </a:p>
        </p:txBody>
      </p:sp>
      <p:sp>
        <p:nvSpPr>
          <p:cNvPr id="4" name="Textfeld 3"/>
          <p:cNvSpPr txBox="1"/>
          <p:nvPr/>
        </p:nvSpPr>
        <p:spPr>
          <a:xfrm>
            <a:off x="2120900" y="2641109"/>
            <a:ext cx="8305800" cy="1231106"/>
          </a:xfrm>
          <a:custGeom>
            <a:avLst/>
            <a:gdLst>
              <a:gd name="connsiteX0" fmla="*/ 0 w 8305800"/>
              <a:gd name="connsiteY0" fmla="*/ 0 h 400110"/>
              <a:gd name="connsiteX1" fmla="*/ 8305800 w 8305800"/>
              <a:gd name="connsiteY1" fmla="*/ 0 h 400110"/>
              <a:gd name="connsiteX2" fmla="*/ 8305800 w 8305800"/>
              <a:gd name="connsiteY2" fmla="*/ 400110 h 400110"/>
              <a:gd name="connsiteX3" fmla="*/ 0 w 8305800"/>
              <a:gd name="connsiteY3" fmla="*/ 400110 h 400110"/>
              <a:gd name="connsiteX4" fmla="*/ 0 w 8305800"/>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400110">
                <a:moveTo>
                  <a:pt x="0" y="0"/>
                </a:moveTo>
                <a:lnTo>
                  <a:pt x="8305800" y="0"/>
                </a:lnTo>
                <a:lnTo>
                  <a:pt x="8305800" y="400110"/>
                </a:lnTo>
                <a:lnTo>
                  <a:pt x="0" y="400110"/>
                </a:lnTo>
                <a:lnTo>
                  <a:pt x="0" y="0"/>
                </a:lnTo>
                <a:close/>
              </a:path>
            </a:pathLst>
          </a:custGeom>
          <a:noFill/>
        </p:spPr>
        <p:txBody>
          <a:bodyPr wrap="square" lIns="0" tIns="0" rIns="0" bIns="0" rtlCol="0">
            <a:spAutoFit/>
          </a:bodyPr>
          <a:lstStyle/>
          <a:p>
            <a:endParaRPr lang="de-CH" sz="2000" dirty="0"/>
          </a:p>
          <a:p>
            <a:pPr marL="342900" indent="-342900">
              <a:buFont typeface="Arial" panose="020B0604020202020204" pitchFamily="34" charset="0"/>
              <a:buChar char="•"/>
            </a:pPr>
            <a:r>
              <a:rPr lang="de-CH" sz="2000" dirty="0"/>
              <a:t>Gestaffelte </a:t>
            </a:r>
            <a:r>
              <a:rPr lang="de-CH" sz="2000" dirty="0" smtClean="0"/>
              <a:t>Einführung ab </a:t>
            </a:r>
            <a:r>
              <a:rPr lang="de-CH" sz="2000" dirty="0"/>
              <a:t>1. August 2018</a:t>
            </a:r>
            <a:br>
              <a:rPr lang="de-CH" sz="2000" dirty="0"/>
            </a:br>
            <a:endParaRPr lang="de-CH" sz="2000" dirty="0"/>
          </a:p>
          <a:p>
            <a:pPr marL="342900" indent="-342900">
              <a:buFont typeface="Arial" panose="020B0604020202020204" pitchFamily="34" charset="0"/>
              <a:buChar char="•"/>
            </a:pPr>
            <a:r>
              <a:rPr lang="de-CH" sz="2000" dirty="0"/>
              <a:t>Ende Juli 2022 ist die Einführung abgeschlossen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1371600" y="2906713"/>
            <a:ext cx="7772400" cy="1500187"/>
          </a:xfrm>
          <a:prstGeom prst="rect">
            <a:avLst/>
          </a:prstGeom>
        </p:spPr>
        <p:txBody>
          <a:bodyPr/>
          <a:lstStyle/>
          <a:p>
            <a:pPr marL="0" indent="0" eaLnBrk="1" hangingPunct="1">
              <a:lnSpc>
                <a:spcPct val="80000"/>
              </a:lnSpc>
              <a:tabLst/>
            </a:pPr>
            <a:r>
              <a:rPr lang="de-CH" dirty="0" smtClean="0">
                <a:solidFill>
                  <a:srgbClr val="000000"/>
                </a:solidFill>
                <a:latin typeface="Frutiger LT 45 Light" pitchFamily="-48" charset="0"/>
              </a:rPr>
              <a:t>	</a:t>
            </a:r>
          </a:p>
        </p:txBody>
      </p:sp>
      <p:sp>
        <p:nvSpPr>
          <p:cNvPr id="3" name="Textfeld 2"/>
          <p:cNvSpPr txBox="1"/>
          <p:nvPr/>
        </p:nvSpPr>
        <p:spPr>
          <a:xfrm>
            <a:off x="2051050" y="427335"/>
            <a:ext cx="7924800" cy="461665"/>
          </a:xfrm>
          <a:prstGeom prst="rect">
            <a:avLst/>
          </a:prstGeom>
          <a:noFill/>
        </p:spPr>
        <p:txBody>
          <a:bodyPr wrap="square" lIns="0" tIns="0" rIns="0" bIns="0" rtlCol="0">
            <a:spAutoFit/>
          </a:bodyPr>
          <a:lstStyle/>
          <a:p>
            <a:r>
              <a:rPr lang="de-DE" sz="3000" b="1" dirty="0">
                <a:solidFill>
                  <a:srgbClr val="DE3E51"/>
                </a:solidFill>
              </a:rPr>
              <a:t>Die Kompetenzorientierung</a:t>
            </a:r>
          </a:p>
        </p:txBody>
      </p:sp>
      <p:sp>
        <p:nvSpPr>
          <p:cNvPr id="4" name="Textfeld 3"/>
          <p:cNvSpPr txBox="1"/>
          <p:nvPr/>
        </p:nvSpPr>
        <p:spPr>
          <a:xfrm>
            <a:off x="2120900" y="2641109"/>
            <a:ext cx="8305800" cy="1538883"/>
          </a:xfrm>
          <a:custGeom>
            <a:avLst/>
            <a:gdLst>
              <a:gd name="connsiteX0" fmla="*/ 0 w 8305800"/>
              <a:gd name="connsiteY0" fmla="*/ 0 h 400110"/>
              <a:gd name="connsiteX1" fmla="*/ 8305800 w 8305800"/>
              <a:gd name="connsiteY1" fmla="*/ 0 h 400110"/>
              <a:gd name="connsiteX2" fmla="*/ 8305800 w 8305800"/>
              <a:gd name="connsiteY2" fmla="*/ 400110 h 400110"/>
              <a:gd name="connsiteX3" fmla="*/ 0 w 8305800"/>
              <a:gd name="connsiteY3" fmla="*/ 400110 h 400110"/>
              <a:gd name="connsiteX4" fmla="*/ 0 w 8305800"/>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400110">
                <a:moveTo>
                  <a:pt x="0" y="0"/>
                </a:moveTo>
                <a:lnTo>
                  <a:pt x="8305800" y="0"/>
                </a:lnTo>
                <a:lnTo>
                  <a:pt x="8305800" y="400110"/>
                </a:lnTo>
                <a:lnTo>
                  <a:pt x="0" y="400110"/>
                </a:lnTo>
                <a:lnTo>
                  <a:pt x="0" y="0"/>
                </a:lnTo>
                <a:close/>
              </a:path>
            </a:pathLst>
          </a:custGeom>
          <a:noFill/>
        </p:spPr>
        <p:txBody>
          <a:bodyPr wrap="square" lIns="0" tIns="0" rIns="0" bIns="0" rtlCol="0">
            <a:spAutoFit/>
          </a:bodyPr>
          <a:lstStyle/>
          <a:p>
            <a:pPr marL="342900" indent="-342900">
              <a:buFont typeface="Arial" panose="020B0604020202020204" pitchFamily="34" charset="0"/>
              <a:buChar char="•"/>
            </a:pPr>
            <a:r>
              <a:rPr lang="de-CH" sz="2000" dirty="0"/>
              <a:t>Wissen ist die Grundlage für jede Kompetenz</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a:t>Was sollen Schüler, Schülerinnen wissen und können?</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a:t>Im Zentrum steht die Anwendung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1371600" y="2906713"/>
            <a:ext cx="7772400" cy="1500187"/>
          </a:xfrm>
          <a:prstGeom prst="rect">
            <a:avLst/>
          </a:prstGeom>
        </p:spPr>
        <p:txBody>
          <a:bodyPr/>
          <a:lstStyle/>
          <a:p>
            <a:pPr marL="0" indent="0" eaLnBrk="1" hangingPunct="1">
              <a:lnSpc>
                <a:spcPct val="80000"/>
              </a:lnSpc>
              <a:tabLst/>
            </a:pPr>
            <a:r>
              <a:rPr lang="de-CH" dirty="0" smtClean="0">
                <a:solidFill>
                  <a:srgbClr val="000000"/>
                </a:solidFill>
                <a:latin typeface="Frutiger LT 45 Light" pitchFamily="-48" charset="0"/>
              </a:rPr>
              <a:t>	</a:t>
            </a:r>
          </a:p>
        </p:txBody>
      </p:sp>
      <p:sp>
        <p:nvSpPr>
          <p:cNvPr id="3" name="Textfeld 2"/>
          <p:cNvSpPr txBox="1"/>
          <p:nvPr/>
        </p:nvSpPr>
        <p:spPr>
          <a:xfrm>
            <a:off x="2051050" y="427335"/>
            <a:ext cx="7924800" cy="461665"/>
          </a:xfrm>
          <a:prstGeom prst="rect">
            <a:avLst/>
          </a:prstGeom>
          <a:noFill/>
        </p:spPr>
        <p:txBody>
          <a:bodyPr wrap="square" lIns="0" tIns="0" rIns="0" bIns="0" rtlCol="0">
            <a:spAutoFit/>
          </a:bodyPr>
          <a:lstStyle/>
          <a:p>
            <a:r>
              <a:rPr lang="de-DE" sz="3000" b="1" dirty="0">
                <a:solidFill>
                  <a:srgbClr val="9AC821"/>
                </a:solidFill>
              </a:rPr>
              <a:t>Die Stufen und Fächer</a:t>
            </a:r>
          </a:p>
        </p:txBody>
      </p:sp>
      <p:sp>
        <p:nvSpPr>
          <p:cNvPr id="4" name="Textfeld 3"/>
          <p:cNvSpPr txBox="1"/>
          <p:nvPr/>
        </p:nvSpPr>
        <p:spPr>
          <a:xfrm>
            <a:off x="2120900" y="2641109"/>
            <a:ext cx="6699572" cy="2462213"/>
          </a:xfrm>
          <a:custGeom>
            <a:avLst/>
            <a:gdLst>
              <a:gd name="connsiteX0" fmla="*/ 0 w 8305800"/>
              <a:gd name="connsiteY0" fmla="*/ 0 h 400110"/>
              <a:gd name="connsiteX1" fmla="*/ 8305800 w 8305800"/>
              <a:gd name="connsiteY1" fmla="*/ 0 h 400110"/>
              <a:gd name="connsiteX2" fmla="*/ 8305800 w 8305800"/>
              <a:gd name="connsiteY2" fmla="*/ 400110 h 400110"/>
              <a:gd name="connsiteX3" fmla="*/ 0 w 8305800"/>
              <a:gd name="connsiteY3" fmla="*/ 400110 h 400110"/>
              <a:gd name="connsiteX4" fmla="*/ 0 w 8305800"/>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400110">
                <a:moveTo>
                  <a:pt x="0" y="0"/>
                </a:moveTo>
                <a:lnTo>
                  <a:pt x="8305800" y="0"/>
                </a:lnTo>
                <a:lnTo>
                  <a:pt x="8305800" y="400110"/>
                </a:lnTo>
                <a:lnTo>
                  <a:pt x="0" y="400110"/>
                </a:lnTo>
                <a:lnTo>
                  <a:pt x="0" y="0"/>
                </a:lnTo>
                <a:close/>
              </a:path>
            </a:pathLst>
          </a:custGeom>
          <a:noFill/>
        </p:spPr>
        <p:txBody>
          <a:bodyPr wrap="square" lIns="0" tIns="0" rIns="0" bIns="0" rtlCol="0">
            <a:spAutoFit/>
          </a:bodyPr>
          <a:lstStyle/>
          <a:p>
            <a:pPr marL="342900" indent="-342900">
              <a:buFont typeface="Arial" panose="020B0604020202020204" pitchFamily="34" charset="0"/>
              <a:buChar char="•"/>
            </a:pPr>
            <a:r>
              <a:rPr lang="de-CH" sz="2000" dirty="0" smtClean="0"/>
              <a:t>Lehrplan 21 </a:t>
            </a:r>
            <a:r>
              <a:rPr lang="de-CH" sz="2000" dirty="0"/>
              <a:t>ist in drei Stufen aufgeteilt</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smtClean="0"/>
              <a:t>Fast alles bleibt bei den Fächern gleich</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smtClean="0"/>
              <a:t>Neu sind Medien und Informatik </a:t>
            </a:r>
            <a:r>
              <a:rPr lang="de-CH" sz="2000" dirty="0"/>
              <a:t>und </a:t>
            </a:r>
            <a:r>
              <a:rPr lang="de-CH" sz="2000" dirty="0" smtClean="0"/>
              <a:t/>
            </a:r>
            <a:br>
              <a:rPr lang="de-CH" sz="2000" dirty="0" smtClean="0"/>
            </a:br>
            <a:r>
              <a:rPr lang="de-CH" sz="2000" dirty="0" smtClean="0"/>
              <a:t>die Bezeichnung NMG</a:t>
            </a:r>
            <a:endParaRPr lang="de-CH" sz="2000" dirty="0"/>
          </a:p>
          <a:p>
            <a:endParaRPr lang="de-CH" sz="2000" dirty="0"/>
          </a:p>
          <a:p>
            <a:pPr marL="342900" lvl="0" indent="-342900">
              <a:buFont typeface="Arial" panose="020B0604020202020204" pitchFamily="34" charset="0"/>
              <a:buChar char="•"/>
            </a:pPr>
            <a:r>
              <a:rPr lang="de-DE" sz="2000" dirty="0">
                <a:solidFill>
                  <a:srgbClr val="000000"/>
                </a:solidFill>
              </a:rPr>
              <a:t>Keine Änderung im Lehrplanteil Fremdsprachen</a:t>
            </a:r>
            <a:endParaRPr lang="de-DE" sz="2000" strike="sngStrike"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1371600" y="2906713"/>
            <a:ext cx="7772400" cy="1500187"/>
          </a:xfrm>
          <a:prstGeom prst="rect">
            <a:avLst/>
          </a:prstGeom>
        </p:spPr>
        <p:txBody>
          <a:bodyPr/>
          <a:lstStyle/>
          <a:p>
            <a:pPr marL="0" indent="0" eaLnBrk="1" hangingPunct="1">
              <a:lnSpc>
                <a:spcPct val="80000"/>
              </a:lnSpc>
              <a:tabLst/>
            </a:pPr>
            <a:r>
              <a:rPr lang="de-CH" dirty="0" smtClean="0">
                <a:solidFill>
                  <a:srgbClr val="000000"/>
                </a:solidFill>
                <a:latin typeface="Frutiger LT 45 Light" pitchFamily="-48" charset="0"/>
              </a:rPr>
              <a:t>	</a:t>
            </a:r>
          </a:p>
        </p:txBody>
      </p:sp>
      <p:sp>
        <p:nvSpPr>
          <p:cNvPr id="3" name="Textfeld 2"/>
          <p:cNvSpPr txBox="1"/>
          <p:nvPr/>
        </p:nvSpPr>
        <p:spPr>
          <a:xfrm>
            <a:off x="2051050" y="427335"/>
            <a:ext cx="7924800" cy="461665"/>
          </a:xfrm>
          <a:prstGeom prst="rect">
            <a:avLst/>
          </a:prstGeom>
          <a:noFill/>
        </p:spPr>
        <p:txBody>
          <a:bodyPr wrap="square" lIns="0" tIns="0" rIns="0" bIns="0" rtlCol="0">
            <a:spAutoFit/>
          </a:bodyPr>
          <a:lstStyle/>
          <a:p>
            <a:r>
              <a:rPr lang="de-DE" sz="3000" b="1" dirty="0">
                <a:solidFill>
                  <a:srgbClr val="7B3A8B"/>
                </a:solidFill>
              </a:rPr>
              <a:t>Die </a:t>
            </a:r>
            <a:r>
              <a:rPr lang="de-DE" sz="3000" b="1" dirty="0" err="1">
                <a:solidFill>
                  <a:srgbClr val="7B3A8B"/>
                </a:solidFill>
              </a:rPr>
              <a:t>Lektionentafel</a:t>
            </a:r>
            <a:endParaRPr lang="de-DE" sz="3000" b="1" dirty="0">
              <a:solidFill>
                <a:srgbClr val="7B3A8B"/>
              </a:solidFill>
            </a:endParaRPr>
          </a:p>
        </p:txBody>
      </p:sp>
      <p:sp>
        <p:nvSpPr>
          <p:cNvPr id="4" name="Textfeld 3"/>
          <p:cNvSpPr txBox="1"/>
          <p:nvPr/>
        </p:nvSpPr>
        <p:spPr>
          <a:xfrm>
            <a:off x="2120900" y="2641109"/>
            <a:ext cx="8305800" cy="1846659"/>
          </a:xfrm>
          <a:custGeom>
            <a:avLst/>
            <a:gdLst>
              <a:gd name="connsiteX0" fmla="*/ 0 w 8305800"/>
              <a:gd name="connsiteY0" fmla="*/ 0 h 400110"/>
              <a:gd name="connsiteX1" fmla="*/ 8305800 w 8305800"/>
              <a:gd name="connsiteY1" fmla="*/ 0 h 400110"/>
              <a:gd name="connsiteX2" fmla="*/ 8305800 w 8305800"/>
              <a:gd name="connsiteY2" fmla="*/ 400110 h 400110"/>
              <a:gd name="connsiteX3" fmla="*/ 0 w 8305800"/>
              <a:gd name="connsiteY3" fmla="*/ 400110 h 400110"/>
              <a:gd name="connsiteX4" fmla="*/ 0 w 8305800"/>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400110">
                <a:moveTo>
                  <a:pt x="0" y="0"/>
                </a:moveTo>
                <a:lnTo>
                  <a:pt x="8305800" y="0"/>
                </a:lnTo>
                <a:lnTo>
                  <a:pt x="8305800" y="400110"/>
                </a:lnTo>
                <a:lnTo>
                  <a:pt x="0" y="400110"/>
                </a:lnTo>
                <a:lnTo>
                  <a:pt x="0" y="0"/>
                </a:lnTo>
                <a:close/>
              </a:path>
            </a:pathLst>
          </a:custGeom>
          <a:noFill/>
        </p:spPr>
        <p:txBody>
          <a:bodyPr wrap="square" lIns="0" tIns="0" rIns="0" bIns="0" rtlCol="0">
            <a:spAutoFit/>
          </a:bodyPr>
          <a:lstStyle/>
          <a:p>
            <a:pPr marL="342900" indent="-342900">
              <a:buFont typeface="Arial" panose="020B0604020202020204" pitchFamily="34" charset="0"/>
              <a:buChar char="•"/>
            </a:pPr>
            <a:r>
              <a:rPr lang="de-CH" sz="2000" dirty="0"/>
              <a:t>Stärkung von Deutsch, </a:t>
            </a:r>
            <a:r>
              <a:rPr lang="de-CH" sz="2000" dirty="0" smtClean="0"/>
              <a:t>Mathematik sowie</a:t>
            </a:r>
          </a:p>
          <a:p>
            <a:r>
              <a:rPr lang="de-CH" sz="2000" dirty="0" smtClean="0"/>
              <a:t>     Medien </a:t>
            </a:r>
            <a:r>
              <a:rPr lang="de-CH" sz="2000" dirty="0"/>
              <a:t>und Informatik</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a:t>Individuelle Vertiefung (IVE) im 8. und 9. Schuljahr</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a:t>Hausaufgaben werden reduziert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1371600" y="2906713"/>
            <a:ext cx="7772400" cy="1500187"/>
          </a:xfrm>
          <a:prstGeom prst="rect">
            <a:avLst/>
          </a:prstGeom>
        </p:spPr>
        <p:txBody>
          <a:bodyPr/>
          <a:lstStyle/>
          <a:p>
            <a:pPr marL="0" indent="0" eaLnBrk="1" hangingPunct="1">
              <a:lnSpc>
                <a:spcPct val="80000"/>
              </a:lnSpc>
              <a:tabLst/>
            </a:pPr>
            <a:r>
              <a:rPr lang="de-CH" dirty="0" smtClean="0">
                <a:solidFill>
                  <a:srgbClr val="000000"/>
                </a:solidFill>
                <a:latin typeface="Frutiger LT 45 Light" pitchFamily="-48" charset="0"/>
              </a:rPr>
              <a:t>	</a:t>
            </a:r>
          </a:p>
        </p:txBody>
      </p:sp>
      <p:sp>
        <p:nvSpPr>
          <p:cNvPr id="3" name="Textfeld 2"/>
          <p:cNvSpPr txBox="1"/>
          <p:nvPr/>
        </p:nvSpPr>
        <p:spPr>
          <a:xfrm>
            <a:off x="2051050" y="427335"/>
            <a:ext cx="7924800" cy="461665"/>
          </a:xfrm>
          <a:prstGeom prst="rect">
            <a:avLst/>
          </a:prstGeom>
          <a:noFill/>
        </p:spPr>
        <p:txBody>
          <a:bodyPr wrap="square" lIns="0" tIns="0" rIns="0" bIns="0" rtlCol="0">
            <a:spAutoFit/>
          </a:bodyPr>
          <a:lstStyle/>
          <a:p>
            <a:r>
              <a:rPr lang="de-DE" sz="3000" b="1" dirty="0">
                <a:solidFill>
                  <a:srgbClr val="3E5BB8"/>
                </a:solidFill>
              </a:rPr>
              <a:t>Die Beurteilung</a:t>
            </a:r>
          </a:p>
        </p:txBody>
      </p:sp>
      <p:sp>
        <p:nvSpPr>
          <p:cNvPr id="4" name="Textfeld 3"/>
          <p:cNvSpPr txBox="1"/>
          <p:nvPr/>
        </p:nvSpPr>
        <p:spPr>
          <a:xfrm>
            <a:off x="2120900" y="2641109"/>
            <a:ext cx="8305800" cy="1846659"/>
          </a:xfrm>
          <a:custGeom>
            <a:avLst/>
            <a:gdLst>
              <a:gd name="connsiteX0" fmla="*/ 0 w 8305800"/>
              <a:gd name="connsiteY0" fmla="*/ 0 h 400110"/>
              <a:gd name="connsiteX1" fmla="*/ 8305800 w 8305800"/>
              <a:gd name="connsiteY1" fmla="*/ 0 h 400110"/>
              <a:gd name="connsiteX2" fmla="*/ 8305800 w 8305800"/>
              <a:gd name="connsiteY2" fmla="*/ 400110 h 400110"/>
              <a:gd name="connsiteX3" fmla="*/ 0 w 8305800"/>
              <a:gd name="connsiteY3" fmla="*/ 400110 h 400110"/>
              <a:gd name="connsiteX4" fmla="*/ 0 w 8305800"/>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400110">
                <a:moveTo>
                  <a:pt x="0" y="0"/>
                </a:moveTo>
                <a:lnTo>
                  <a:pt x="8305800" y="0"/>
                </a:lnTo>
                <a:lnTo>
                  <a:pt x="8305800" y="400110"/>
                </a:lnTo>
                <a:lnTo>
                  <a:pt x="0" y="400110"/>
                </a:lnTo>
                <a:lnTo>
                  <a:pt x="0" y="0"/>
                </a:lnTo>
                <a:close/>
              </a:path>
            </a:pathLst>
          </a:custGeom>
          <a:noFill/>
        </p:spPr>
        <p:txBody>
          <a:bodyPr wrap="square" lIns="0" tIns="0" rIns="0" bIns="0" rtlCol="0">
            <a:spAutoFit/>
          </a:bodyPr>
          <a:lstStyle/>
          <a:p>
            <a:pPr marL="342900" indent="-342900">
              <a:buFont typeface="Arial" panose="020B0604020202020204" pitchFamily="34" charset="0"/>
              <a:buChar char="•"/>
            </a:pPr>
            <a:r>
              <a:rPr lang="de-CH" sz="2000" dirty="0"/>
              <a:t>Jährliche Standortgespräche mit Eltern</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a:t>Beurteilungsberichte </a:t>
            </a:r>
            <a:r>
              <a:rPr lang="de-CH" sz="2000" dirty="0" smtClean="0"/>
              <a:t>Ende </a:t>
            </a:r>
            <a:r>
              <a:rPr lang="de-CH" sz="2000" dirty="0"/>
              <a:t>2.,4</a:t>
            </a:r>
            <a:r>
              <a:rPr lang="de-CH" sz="2000" dirty="0" smtClean="0"/>
              <a:t>.,5.,6</a:t>
            </a:r>
            <a:r>
              <a:rPr lang="de-CH" sz="2000" dirty="0"/>
              <a:t>. Schuljahr</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a:t>Sekundarstufe I </a:t>
            </a:r>
            <a:r>
              <a:rPr lang="de-CH" sz="2000" dirty="0" smtClean="0"/>
              <a:t>jährlicher Beurteilungsbericht</a:t>
            </a:r>
            <a:endParaRPr lang="de-CH" sz="2000" dirty="0"/>
          </a:p>
          <a:p>
            <a:endParaRPr lang="de-CH"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1371600" y="2906713"/>
            <a:ext cx="7772400" cy="1500187"/>
          </a:xfrm>
          <a:prstGeom prst="rect">
            <a:avLst/>
          </a:prstGeom>
        </p:spPr>
        <p:txBody>
          <a:bodyPr/>
          <a:lstStyle/>
          <a:p>
            <a:pPr marL="0" indent="0" eaLnBrk="1" hangingPunct="1">
              <a:lnSpc>
                <a:spcPct val="80000"/>
              </a:lnSpc>
              <a:tabLst/>
            </a:pPr>
            <a:r>
              <a:rPr lang="de-CH" dirty="0" smtClean="0">
                <a:solidFill>
                  <a:srgbClr val="000000"/>
                </a:solidFill>
                <a:latin typeface="Frutiger LT 45 Light" pitchFamily="-48" charset="0"/>
              </a:rPr>
              <a:t>	</a:t>
            </a:r>
          </a:p>
        </p:txBody>
      </p:sp>
      <p:sp>
        <p:nvSpPr>
          <p:cNvPr id="3" name="Textfeld 2"/>
          <p:cNvSpPr txBox="1"/>
          <p:nvPr/>
        </p:nvSpPr>
        <p:spPr>
          <a:xfrm>
            <a:off x="2051050" y="427335"/>
            <a:ext cx="7924800" cy="461665"/>
          </a:xfrm>
          <a:prstGeom prst="rect">
            <a:avLst/>
          </a:prstGeom>
          <a:noFill/>
        </p:spPr>
        <p:txBody>
          <a:bodyPr wrap="square" lIns="0" tIns="0" rIns="0" bIns="0" rtlCol="0">
            <a:spAutoFit/>
          </a:bodyPr>
          <a:lstStyle/>
          <a:p>
            <a:r>
              <a:rPr lang="de-DE" sz="3000" b="1" dirty="0">
                <a:solidFill>
                  <a:srgbClr val="408DD2"/>
                </a:solidFill>
              </a:rPr>
              <a:t>Die </a:t>
            </a:r>
            <a:r>
              <a:rPr lang="de-DE" sz="3000" b="1" dirty="0" err="1">
                <a:solidFill>
                  <a:srgbClr val="408DD2"/>
                </a:solidFill>
              </a:rPr>
              <a:t>Übertrittsverfahren</a:t>
            </a:r>
            <a:endParaRPr lang="de-DE" sz="3000" b="1" dirty="0">
              <a:solidFill>
                <a:srgbClr val="408DD2"/>
              </a:solidFill>
            </a:endParaRPr>
          </a:p>
        </p:txBody>
      </p:sp>
      <p:sp>
        <p:nvSpPr>
          <p:cNvPr id="4" name="Textfeld 3"/>
          <p:cNvSpPr txBox="1"/>
          <p:nvPr/>
        </p:nvSpPr>
        <p:spPr>
          <a:xfrm>
            <a:off x="2120900" y="2641109"/>
            <a:ext cx="8305800" cy="1846659"/>
          </a:xfrm>
          <a:custGeom>
            <a:avLst/>
            <a:gdLst>
              <a:gd name="connsiteX0" fmla="*/ 0 w 8305800"/>
              <a:gd name="connsiteY0" fmla="*/ 0 h 400110"/>
              <a:gd name="connsiteX1" fmla="*/ 8305800 w 8305800"/>
              <a:gd name="connsiteY1" fmla="*/ 0 h 400110"/>
              <a:gd name="connsiteX2" fmla="*/ 8305800 w 8305800"/>
              <a:gd name="connsiteY2" fmla="*/ 400110 h 400110"/>
              <a:gd name="connsiteX3" fmla="*/ 0 w 8305800"/>
              <a:gd name="connsiteY3" fmla="*/ 400110 h 400110"/>
              <a:gd name="connsiteX4" fmla="*/ 0 w 8305800"/>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400110">
                <a:moveTo>
                  <a:pt x="0" y="0"/>
                </a:moveTo>
                <a:lnTo>
                  <a:pt x="8305800" y="0"/>
                </a:lnTo>
                <a:lnTo>
                  <a:pt x="8305800" y="400110"/>
                </a:lnTo>
                <a:lnTo>
                  <a:pt x="0" y="400110"/>
                </a:lnTo>
                <a:lnTo>
                  <a:pt x="0" y="0"/>
                </a:lnTo>
                <a:close/>
              </a:path>
            </a:pathLst>
          </a:custGeom>
          <a:noFill/>
        </p:spPr>
        <p:txBody>
          <a:bodyPr wrap="square" lIns="0" tIns="0" rIns="0" bIns="0" rtlCol="0">
            <a:spAutoFit/>
          </a:bodyPr>
          <a:lstStyle/>
          <a:p>
            <a:pPr marL="342900" indent="-342900">
              <a:buFont typeface="Arial" panose="020B0604020202020204" pitchFamily="34" charset="0"/>
              <a:buChar char="•"/>
            </a:pPr>
            <a:r>
              <a:rPr lang="de-CH" sz="2000" dirty="0"/>
              <a:t>Übertritt in Sekundarstufe I bleibt gleich</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a:t>Eintritt ins Gymnasium bleibt gleich</a:t>
            </a:r>
          </a:p>
          <a:p>
            <a:pPr marL="342900" indent="-342900">
              <a:buFont typeface="Arial" panose="020B0604020202020204" pitchFamily="34" charset="0"/>
              <a:buChar char="•"/>
            </a:pPr>
            <a:endParaRPr lang="de-CH" sz="2000" dirty="0"/>
          </a:p>
          <a:p>
            <a:pPr marL="342900" indent="-342900">
              <a:buFont typeface="Arial" panose="020B0604020202020204" pitchFamily="34" charset="0"/>
              <a:buChar char="•"/>
            </a:pPr>
            <a:r>
              <a:rPr lang="de-CH" sz="2000" dirty="0"/>
              <a:t>7., 8., 9. Schuljahr: </a:t>
            </a:r>
            <a:r>
              <a:rPr lang="de-CH" sz="2000" dirty="0" smtClean="0"/>
              <a:t>Beurteilungsbericht mit </a:t>
            </a:r>
            <a:br>
              <a:rPr lang="de-CH" sz="2000" dirty="0" smtClean="0"/>
            </a:br>
            <a:r>
              <a:rPr lang="de-CH" sz="2000" dirty="0" smtClean="0"/>
              <a:t>zusätzlichem Portfolio</a:t>
            </a:r>
            <a:endParaRPr lang="de-CH"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1371600" y="2906713"/>
            <a:ext cx="7772400" cy="1500187"/>
          </a:xfrm>
          <a:prstGeom prst="rect">
            <a:avLst/>
          </a:prstGeom>
        </p:spPr>
        <p:txBody>
          <a:bodyPr/>
          <a:lstStyle/>
          <a:p>
            <a:pPr marL="0" indent="0" eaLnBrk="1" hangingPunct="1">
              <a:lnSpc>
                <a:spcPct val="80000"/>
              </a:lnSpc>
              <a:tabLst/>
            </a:pPr>
            <a:r>
              <a:rPr lang="de-CH" dirty="0" smtClean="0">
                <a:solidFill>
                  <a:srgbClr val="000000"/>
                </a:solidFill>
                <a:latin typeface="Frutiger LT 45 Light" pitchFamily="-48" charset="0"/>
              </a:rPr>
              <a:t>	</a:t>
            </a:r>
          </a:p>
        </p:txBody>
      </p:sp>
      <p:sp>
        <p:nvSpPr>
          <p:cNvPr id="3" name="Textfeld 2"/>
          <p:cNvSpPr txBox="1"/>
          <p:nvPr/>
        </p:nvSpPr>
        <p:spPr>
          <a:xfrm>
            <a:off x="2051050" y="427335"/>
            <a:ext cx="7924800" cy="461665"/>
          </a:xfrm>
          <a:prstGeom prst="rect">
            <a:avLst/>
          </a:prstGeom>
          <a:noFill/>
        </p:spPr>
        <p:txBody>
          <a:bodyPr wrap="square" lIns="0" tIns="0" rIns="0" bIns="0" rtlCol="0">
            <a:spAutoFit/>
          </a:bodyPr>
          <a:lstStyle/>
          <a:p>
            <a:r>
              <a:rPr lang="de-DE" sz="3000" b="1" dirty="0" smtClean="0">
                <a:solidFill>
                  <a:srgbClr val="489747"/>
                </a:solidFill>
              </a:rPr>
              <a:t>Die Lehrmittel</a:t>
            </a:r>
            <a:endParaRPr lang="de-DE" sz="3000" b="1" dirty="0">
              <a:solidFill>
                <a:srgbClr val="ECCE3E"/>
              </a:solidFill>
            </a:endParaRPr>
          </a:p>
        </p:txBody>
      </p:sp>
      <p:sp>
        <p:nvSpPr>
          <p:cNvPr id="4" name="Textfeld 3"/>
          <p:cNvSpPr txBox="1"/>
          <p:nvPr/>
        </p:nvSpPr>
        <p:spPr>
          <a:xfrm>
            <a:off x="2120900" y="2641109"/>
            <a:ext cx="8305800" cy="2462213"/>
          </a:xfrm>
          <a:custGeom>
            <a:avLst/>
            <a:gdLst>
              <a:gd name="connsiteX0" fmla="*/ 0 w 8305800"/>
              <a:gd name="connsiteY0" fmla="*/ 0 h 400110"/>
              <a:gd name="connsiteX1" fmla="*/ 8305800 w 8305800"/>
              <a:gd name="connsiteY1" fmla="*/ 0 h 400110"/>
              <a:gd name="connsiteX2" fmla="*/ 8305800 w 8305800"/>
              <a:gd name="connsiteY2" fmla="*/ 400110 h 400110"/>
              <a:gd name="connsiteX3" fmla="*/ 0 w 8305800"/>
              <a:gd name="connsiteY3" fmla="*/ 400110 h 400110"/>
              <a:gd name="connsiteX4" fmla="*/ 0 w 8305800"/>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400110">
                <a:moveTo>
                  <a:pt x="0" y="0"/>
                </a:moveTo>
                <a:lnTo>
                  <a:pt x="8305800" y="0"/>
                </a:lnTo>
                <a:lnTo>
                  <a:pt x="8305800" y="400110"/>
                </a:lnTo>
                <a:lnTo>
                  <a:pt x="0" y="400110"/>
                </a:lnTo>
                <a:lnTo>
                  <a:pt x="0" y="0"/>
                </a:lnTo>
                <a:close/>
              </a:path>
            </a:pathLst>
          </a:custGeom>
          <a:noFill/>
        </p:spPr>
        <p:txBody>
          <a:bodyPr wrap="square" lIns="0" tIns="0" rIns="0" bIns="0" rtlCol="0">
            <a:spAutoFit/>
          </a:bodyPr>
          <a:lstStyle/>
          <a:p>
            <a:pPr marL="342900" indent="-342900">
              <a:buFont typeface="Arial" panose="020B0604020202020204" pitchFamily="34" charset="0"/>
              <a:buChar char="•"/>
            </a:pPr>
            <a:r>
              <a:rPr lang="de-CH" sz="2000" dirty="0">
                <a:solidFill>
                  <a:srgbClr val="000000"/>
                </a:solidFill>
              </a:rPr>
              <a:t>Obligatorische Lehrmittel in Mathematik </a:t>
            </a:r>
            <a:r>
              <a:rPr lang="de-CH" sz="2000" dirty="0" smtClean="0">
                <a:solidFill>
                  <a:srgbClr val="000000"/>
                </a:solidFill>
              </a:rPr>
              <a:t/>
            </a:r>
            <a:br>
              <a:rPr lang="de-CH" sz="2000" dirty="0" smtClean="0">
                <a:solidFill>
                  <a:srgbClr val="000000"/>
                </a:solidFill>
              </a:rPr>
            </a:br>
            <a:r>
              <a:rPr lang="de-CH" sz="2000" dirty="0" smtClean="0">
                <a:solidFill>
                  <a:srgbClr val="000000"/>
                </a:solidFill>
              </a:rPr>
              <a:t>und Fremdsprachen bleiben gleich</a:t>
            </a:r>
            <a:endParaRPr lang="de-CH" sz="2000" dirty="0">
              <a:solidFill>
                <a:srgbClr val="000000"/>
              </a:solidFill>
            </a:endParaRPr>
          </a:p>
          <a:p>
            <a:endParaRPr lang="de-CH" sz="2000" dirty="0">
              <a:solidFill>
                <a:srgbClr val="000000"/>
              </a:solidFill>
            </a:endParaRPr>
          </a:p>
          <a:p>
            <a:pPr marL="342900" indent="-342900">
              <a:buFont typeface="Arial" panose="020B0604020202020204" pitchFamily="34" charset="0"/>
              <a:buChar char="•"/>
            </a:pPr>
            <a:r>
              <a:rPr lang="de-CH" sz="2000" dirty="0">
                <a:solidFill>
                  <a:srgbClr val="000000"/>
                </a:solidFill>
              </a:rPr>
              <a:t>Mathematik: Zahlenbuch und </a:t>
            </a:r>
            <a:r>
              <a:rPr lang="de-CH" sz="2000" dirty="0" err="1">
                <a:solidFill>
                  <a:srgbClr val="000000"/>
                </a:solidFill>
              </a:rPr>
              <a:t>mathbuch</a:t>
            </a:r>
            <a:endParaRPr lang="de-CH" sz="2000" dirty="0">
              <a:solidFill>
                <a:srgbClr val="000000"/>
              </a:solidFill>
            </a:endParaRPr>
          </a:p>
          <a:p>
            <a:pPr marL="342900" indent="-342900">
              <a:buFont typeface="Arial" panose="020B0604020202020204" pitchFamily="34" charset="0"/>
              <a:buChar char="•"/>
            </a:pPr>
            <a:r>
              <a:rPr lang="de-CH" sz="2000" dirty="0">
                <a:solidFill>
                  <a:srgbClr val="000000"/>
                </a:solidFill>
              </a:rPr>
              <a:t>Französisch: Mille </a:t>
            </a:r>
            <a:r>
              <a:rPr lang="de-CH" sz="2000" dirty="0" err="1">
                <a:solidFill>
                  <a:srgbClr val="000000"/>
                </a:solidFill>
              </a:rPr>
              <a:t>feuilles</a:t>
            </a:r>
            <a:r>
              <a:rPr lang="de-CH" sz="2000" dirty="0">
                <a:solidFill>
                  <a:srgbClr val="000000"/>
                </a:solidFill>
              </a:rPr>
              <a:t> und </a:t>
            </a:r>
            <a:r>
              <a:rPr lang="de-CH" sz="2000" dirty="0" err="1">
                <a:solidFill>
                  <a:srgbClr val="000000"/>
                </a:solidFill>
              </a:rPr>
              <a:t>clin</a:t>
            </a:r>
            <a:r>
              <a:rPr lang="de-CH" sz="2000" dirty="0">
                <a:solidFill>
                  <a:srgbClr val="000000"/>
                </a:solidFill>
              </a:rPr>
              <a:t> </a:t>
            </a:r>
            <a:r>
              <a:rPr lang="de-CH" sz="2000" dirty="0" err="1">
                <a:solidFill>
                  <a:srgbClr val="000000"/>
                </a:solidFill>
              </a:rPr>
              <a:t>d‘oeil</a:t>
            </a:r>
            <a:endParaRPr lang="de-CH" sz="2000" dirty="0">
              <a:solidFill>
                <a:srgbClr val="000000"/>
              </a:solidFill>
            </a:endParaRPr>
          </a:p>
          <a:p>
            <a:pPr marL="342900" indent="-342900">
              <a:buFont typeface="Arial" panose="020B0604020202020204" pitchFamily="34" charset="0"/>
              <a:buChar char="•"/>
            </a:pPr>
            <a:r>
              <a:rPr lang="de-CH" sz="2000" dirty="0">
                <a:solidFill>
                  <a:srgbClr val="000000"/>
                </a:solidFill>
              </a:rPr>
              <a:t>Englisch: New World                                                                                                                                                                                                                                                                                                                                                                                                                                                                                                                                                                                                                                                                                                                                                                                                                                                                                                                                                                    </a:t>
            </a:r>
          </a:p>
          <a:p>
            <a:endParaRPr lang="de-CH" sz="2000" dirty="0">
              <a:solidFill>
                <a:srgbClr val="000000"/>
              </a:solidFill>
            </a:endParaRPr>
          </a:p>
          <a:p>
            <a:pPr marL="342900" indent="-342900">
              <a:buFont typeface="Arial" panose="020B0604020202020204" pitchFamily="34" charset="0"/>
              <a:buChar char="•"/>
            </a:pPr>
            <a:r>
              <a:rPr lang="de-CH" sz="2000" dirty="0">
                <a:solidFill>
                  <a:srgbClr val="000000"/>
                </a:solidFill>
              </a:rPr>
              <a:t>In </a:t>
            </a:r>
            <a:r>
              <a:rPr lang="de-CH" sz="2000" dirty="0" smtClean="0">
                <a:solidFill>
                  <a:srgbClr val="000000"/>
                </a:solidFill>
              </a:rPr>
              <a:t>übrigen Fächern </a:t>
            </a:r>
            <a:r>
              <a:rPr lang="de-CH" sz="2000" dirty="0">
                <a:solidFill>
                  <a:srgbClr val="000000"/>
                </a:solidFill>
              </a:rPr>
              <a:t>entscheiden </a:t>
            </a:r>
            <a:r>
              <a:rPr lang="de-CH" sz="2000" dirty="0" smtClean="0">
                <a:solidFill>
                  <a:srgbClr val="000000"/>
                </a:solidFill>
              </a:rPr>
              <a:t>Schulen </a:t>
            </a:r>
            <a:r>
              <a:rPr lang="de-CH" sz="2000" dirty="0">
                <a:solidFill>
                  <a:srgbClr val="000000"/>
                </a:solidFill>
              </a:rPr>
              <a:t>selbst</a:t>
            </a:r>
          </a:p>
        </p:txBody>
      </p:sp>
    </p:spTree>
    <p:extLst>
      <p:ext uri="{BB962C8B-B14F-4D97-AF65-F5344CB8AC3E}">
        <p14:creationId xmlns:p14="http://schemas.microsoft.com/office/powerpoint/2010/main" val="1999758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Vorlage_WKS KV Bildung">
  <a:themeElements>
    <a:clrScheme name="wks power poin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ks power point master">
      <a:majorFont>
        <a:latin typeface="Minion Semibold"/>
        <a:ea typeface=""/>
        <a:cs typeface=""/>
      </a:majorFont>
      <a:minorFont>
        <a:latin typeface="Frutiger LT 65 Bol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ks power poin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ks power poin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ks power poin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ks power poin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ks power poin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ks power poin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ks power poin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ks power poin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ks power poin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ks power poin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ks power poin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ks power poin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2083</Words>
  <Application>Microsoft Office PowerPoint</Application>
  <PresentationFormat>Bildschirmpräsentation (4:3)</PresentationFormat>
  <Paragraphs>245</Paragraphs>
  <Slides>15</Slides>
  <Notes>14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MS PGothic</vt:lpstr>
      <vt:lpstr>Arial</vt:lpstr>
      <vt:lpstr>Calibri</vt:lpstr>
      <vt:lpstr>Frutiger LT 45 Light</vt:lpstr>
      <vt:lpstr>Frutiger LT 65 Bold</vt:lpstr>
      <vt:lpstr>Minion Semibold</vt:lpstr>
      <vt:lpstr>Wingdings</vt:lpstr>
      <vt:lpstr>Powerpoint_Vorlage_WKS KV Bildung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Lern- und Unterrichtsverständnis</vt:lpstr>
      <vt:lpstr>Aufbau – überfachliche Kompetenzen</vt:lpstr>
      <vt:lpstr>Beurteilung: Was bleibt, was wird neu?</vt:lpstr>
      <vt:lpstr>Beurteilung: Die Schüler/innenbeurteilung ist….</vt:lpstr>
      <vt:lpstr>Beurteilung: Förderorientierte Beurteilung</vt:lpstr>
      <vt:lpstr>Beurteilung: Beurteilung des Lernstandes  zum Abschluss einer Lerneinheit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Elterninformation zum LP21</dc:title>
  <dc:subject>Präsentation normales Format</dc:subject>
  <dc:creator>Caroline Ritz</dc:creator>
  <cp:lastModifiedBy>Weber Michel</cp:lastModifiedBy>
  <cp:revision>56</cp:revision>
  <dcterms:created xsi:type="dcterms:W3CDTF">2017-03-16T08:38:02Z</dcterms:created>
  <dcterms:modified xsi:type="dcterms:W3CDTF">2018-06-22T06:30:58Z</dcterms:modified>
</cp:coreProperties>
</file>