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9" r:id="rId2"/>
    <p:sldId id="256" r:id="rId3"/>
    <p:sldId id="257" r:id="rId4"/>
    <p:sldId id="258" r:id="rId5"/>
    <p:sldId id="261" r:id="rId6"/>
    <p:sldId id="260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6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14" y="1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und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Zita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 für 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hr oder Fals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11/24/2016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11/24/2016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11/24/2016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11/24/2016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CH" b="1" dirty="0" smtClean="0"/>
              <a:t>Elternmitwirkung – gesetzliche Grundlage (Volksschulgesetz)</a:t>
            </a:r>
            <a:endParaRPr lang="de-CH" sz="36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244436" y="2133600"/>
            <a:ext cx="9260176" cy="4383578"/>
          </a:xfrm>
        </p:spPr>
        <p:txBody>
          <a:bodyPr>
            <a:normAutofit fontScale="85000" lnSpcReduction="20000"/>
          </a:bodyPr>
          <a:lstStyle/>
          <a:p>
            <a:pPr marL="0" indent="0">
              <a:lnSpc>
                <a:spcPct val="90000"/>
              </a:lnSpc>
              <a:spcBef>
                <a:spcPts val="7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de-DE" sz="2600" dirty="0">
                <a:solidFill>
                  <a:schemeClr val="tx1"/>
                </a:solidFill>
                <a:ea typeface="Tahoma" pitchFamily="34" charset="0"/>
                <a:cs typeface="Tahoma" pitchFamily="34" charset="0"/>
              </a:rPr>
              <a:t>Bildungskommission, Schulleitung, Lehrerschaft und Eltern sind gegenseitig zur Zusammenarbeit verpflichtet. (VSG)</a:t>
            </a:r>
          </a:p>
          <a:p>
            <a:pPr marL="341313" indent="-341313">
              <a:lnSpc>
                <a:spcPct val="90000"/>
              </a:lnSpc>
              <a:spcBef>
                <a:spcPts val="700"/>
              </a:spcBef>
              <a:buClrTx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de-DE" sz="2600" dirty="0" smtClean="0">
              <a:solidFill>
                <a:schemeClr val="tx1"/>
              </a:solidFill>
              <a:ea typeface="Tahoma" pitchFamily="34" charset="0"/>
              <a:cs typeface="Tahoma" pitchFamily="34" charset="0"/>
            </a:endParaRPr>
          </a:p>
          <a:p>
            <a:pPr marL="341313" indent="-341313">
              <a:lnSpc>
                <a:spcPct val="90000"/>
              </a:lnSpc>
              <a:spcBef>
                <a:spcPts val="700"/>
              </a:spcBef>
              <a:buClrTx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de-DE" sz="2600" dirty="0" smtClean="0">
                <a:solidFill>
                  <a:schemeClr val="tx1"/>
                </a:solidFill>
                <a:ea typeface="Tahoma" pitchFamily="34" charset="0"/>
                <a:cs typeface="Tahoma" pitchFamily="34" charset="0"/>
              </a:rPr>
              <a:t>Eltern </a:t>
            </a:r>
            <a:r>
              <a:rPr lang="de-DE" sz="2600" dirty="0">
                <a:solidFill>
                  <a:schemeClr val="tx1"/>
                </a:solidFill>
                <a:ea typeface="Tahoma" pitchFamily="34" charset="0"/>
                <a:cs typeface="Tahoma" pitchFamily="34" charset="0"/>
              </a:rPr>
              <a:t>haben </a:t>
            </a:r>
            <a:r>
              <a:rPr lang="de-DE" sz="2600" dirty="0" smtClean="0">
                <a:solidFill>
                  <a:schemeClr val="tx1"/>
                </a:solidFill>
                <a:ea typeface="Tahoma" pitchFamily="34" charset="0"/>
                <a:cs typeface="Tahoma" pitchFamily="34" charset="0"/>
              </a:rPr>
              <a:t>Pflichten:</a:t>
            </a:r>
          </a:p>
          <a:p>
            <a:pPr>
              <a:lnSpc>
                <a:spcPct val="90000"/>
              </a:lnSpc>
              <a:spcBef>
                <a:spcPts val="700"/>
              </a:spcBef>
              <a:buClrTx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de-DE" sz="2600" dirty="0" smtClean="0">
                <a:solidFill>
                  <a:schemeClr val="tx1"/>
                </a:solidFill>
                <a:ea typeface="Tahoma" pitchFamily="34" charset="0"/>
                <a:cs typeface="Tahoma" pitchFamily="34" charset="0"/>
              </a:rPr>
              <a:t>Erziehungspflicht</a:t>
            </a:r>
          </a:p>
          <a:p>
            <a:pPr>
              <a:lnSpc>
                <a:spcPct val="90000"/>
              </a:lnSpc>
              <a:spcBef>
                <a:spcPts val="700"/>
              </a:spcBef>
              <a:buClrTx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de-DE" sz="2600" dirty="0" smtClean="0">
                <a:solidFill>
                  <a:schemeClr val="tx1"/>
                </a:solidFill>
                <a:ea typeface="Tahoma" pitchFamily="34" charset="0"/>
                <a:cs typeface="Tahoma" pitchFamily="34" charset="0"/>
              </a:rPr>
              <a:t>Informationspflicht</a:t>
            </a:r>
            <a:endParaRPr lang="de-DE" sz="2600" dirty="0">
              <a:solidFill>
                <a:schemeClr val="tx1"/>
              </a:solidFill>
              <a:ea typeface="Tahoma" pitchFamily="34" charset="0"/>
              <a:cs typeface="Tahoma" pitchFamily="34" charset="0"/>
            </a:endParaRPr>
          </a:p>
          <a:p>
            <a:pPr>
              <a:lnSpc>
                <a:spcPct val="90000"/>
              </a:lnSpc>
              <a:spcBef>
                <a:spcPts val="700"/>
              </a:spcBef>
              <a:buClrTx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de-DE" sz="2600" dirty="0" smtClean="0">
                <a:solidFill>
                  <a:schemeClr val="tx1"/>
                </a:solidFill>
                <a:ea typeface="Tahoma" pitchFamily="34" charset="0"/>
                <a:cs typeface="Tahoma" pitchFamily="34" charset="0"/>
              </a:rPr>
              <a:t>Schulwegsicherheit</a:t>
            </a:r>
            <a:endParaRPr lang="de-DE" sz="2600" dirty="0">
              <a:solidFill>
                <a:schemeClr val="tx1"/>
              </a:solidFill>
              <a:ea typeface="Tahoma" pitchFamily="34" charset="0"/>
              <a:cs typeface="Tahoma" pitchFamily="34" charset="0"/>
            </a:endParaRPr>
          </a:p>
          <a:p>
            <a:pPr>
              <a:lnSpc>
                <a:spcPct val="90000"/>
              </a:lnSpc>
              <a:spcBef>
                <a:spcPts val="700"/>
              </a:spcBef>
              <a:buClrTx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de-DE" sz="2600" b="1" i="1" u="sng" dirty="0" smtClean="0">
                <a:solidFill>
                  <a:srgbClr val="FF0000"/>
                </a:solidFill>
                <a:ea typeface="Tahoma" pitchFamily="34" charset="0"/>
                <a:cs typeface="Tahoma" pitchFamily="34" charset="0"/>
              </a:rPr>
              <a:t>Pflicht </a:t>
            </a:r>
            <a:r>
              <a:rPr lang="de-DE" sz="2600" b="1" i="1" u="sng" dirty="0">
                <a:solidFill>
                  <a:srgbClr val="FF0000"/>
                </a:solidFill>
                <a:ea typeface="Tahoma" pitchFamily="34" charset="0"/>
                <a:cs typeface="Tahoma" pitchFamily="34" charset="0"/>
              </a:rPr>
              <a:t>zur Zusammenarbeit mit der Schule</a:t>
            </a:r>
          </a:p>
          <a:p>
            <a:pPr marL="341313" indent="-341313">
              <a:lnSpc>
                <a:spcPct val="90000"/>
              </a:lnSpc>
              <a:spcBef>
                <a:spcPts val="700"/>
              </a:spcBef>
              <a:buClrTx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de-DE" sz="2600" dirty="0">
              <a:solidFill>
                <a:schemeClr val="tx1"/>
              </a:solidFill>
              <a:ea typeface="Tahoma" pitchFamily="34" charset="0"/>
              <a:cs typeface="Tahoma" pitchFamily="34" charset="0"/>
            </a:endParaRPr>
          </a:p>
          <a:p>
            <a:pPr marL="0" indent="0"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de-DE" sz="2600" dirty="0">
                <a:solidFill>
                  <a:schemeClr val="tx1"/>
                </a:solidFill>
                <a:ea typeface="Tahoma" pitchFamily="34" charset="0"/>
                <a:cs typeface="Tahoma" pitchFamily="34" charset="0"/>
              </a:rPr>
              <a:t>Eltern haben </a:t>
            </a:r>
            <a:r>
              <a:rPr lang="de-DE" sz="2600" dirty="0" smtClean="0">
                <a:solidFill>
                  <a:schemeClr val="tx1"/>
                </a:solidFill>
                <a:ea typeface="Tahoma" pitchFamily="34" charset="0"/>
                <a:cs typeface="Tahoma" pitchFamily="34" charset="0"/>
              </a:rPr>
              <a:t>Rechte:</a:t>
            </a:r>
          </a:p>
          <a:p>
            <a:pPr>
              <a:lnSpc>
                <a:spcPct val="90000"/>
              </a:lnSpc>
              <a:spcBef>
                <a:spcPts val="700"/>
              </a:spcBef>
              <a:buClrTx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de-DE" sz="2600" dirty="0" smtClean="0">
                <a:solidFill>
                  <a:schemeClr val="tx1"/>
                </a:solidFill>
                <a:ea typeface="Tahoma" pitchFamily="34" charset="0"/>
                <a:cs typeface="Tahoma" pitchFamily="34" charset="0"/>
              </a:rPr>
              <a:t>Information </a:t>
            </a:r>
            <a:r>
              <a:rPr lang="de-DE" sz="2600" dirty="0">
                <a:solidFill>
                  <a:schemeClr val="tx1"/>
                </a:solidFill>
                <a:ea typeface="Tahoma" pitchFamily="34" charset="0"/>
                <a:cs typeface="Tahoma" pitchFamily="34" charset="0"/>
              </a:rPr>
              <a:t>(u.a. transparente </a:t>
            </a:r>
            <a:r>
              <a:rPr lang="de-DE" sz="2600" dirty="0" smtClean="0">
                <a:solidFill>
                  <a:schemeClr val="tx1"/>
                </a:solidFill>
                <a:ea typeface="Tahoma" pitchFamily="34" charset="0"/>
                <a:cs typeface="Tahoma" pitchFamily="34" charset="0"/>
              </a:rPr>
              <a:t>Beurteilung)</a:t>
            </a:r>
          </a:p>
          <a:p>
            <a:pPr>
              <a:lnSpc>
                <a:spcPct val="90000"/>
              </a:lnSpc>
              <a:spcBef>
                <a:spcPts val="700"/>
              </a:spcBef>
              <a:buClrTx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de-DE" sz="2600" dirty="0" smtClean="0">
                <a:solidFill>
                  <a:schemeClr val="tx1"/>
                </a:solidFill>
                <a:ea typeface="Tahoma" pitchFamily="34" charset="0"/>
                <a:cs typeface="Tahoma" pitchFamily="34" charset="0"/>
              </a:rPr>
              <a:t>Anhörung</a:t>
            </a:r>
          </a:p>
          <a:p>
            <a:pPr>
              <a:lnSpc>
                <a:spcPct val="90000"/>
              </a:lnSpc>
              <a:spcBef>
                <a:spcPts val="700"/>
              </a:spcBef>
              <a:buClrTx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de-DE" sz="2600" dirty="0" smtClean="0">
                <a:solidFill>
                  <a:schemeClr val="tx1"/>
                </a:solidFill>
                <a:ea typeface="Tahoma" pitchFamily="34" charset="0"/>
                <a:cs typeface="Tahoma" pitchFamily="34" charset="0"/>
              </a:rPr>
              <a:t>Einreichung </a:t>
            </a:r>
            <a:r>
              <a:rPr lang="de-DE" sz="2600" dirty="0">
                <a:solidFill>
                  <a:schemeClr val="tx1"/>
                </a:solidFill>
                <a:ea typeface="Tahoma" pitchFamily="34" charset="0"/>
                <a:cs typeface="Tahoma" pitchFamily="34" charset="0"/>
              </a:rPr>
              <a:t>von Gesuchen und anderen Rechtsmitteln</a:t>
            </a:r>
          </a:p>
          <a:p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4436702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2715047" y="610299"/>
            <a:ext cx="8915399" cy="1050721"/>
          </a:xfrm>
        </p:spPr>
        <p:txBody>
          <a:bodyPr>
            <a:normAutofit/>
          </a:bodyPr>
          <a:lstStyle/>
          <a:p>
            <a:r>
              <a:rPr lang="de-CH" sz="3600" b="1" dirty="0" smtClean="0"/>
              <a:t>Elternmitwirkung in Belp </a:t>
            </a:r>
            <a:endParaRPr lang="de-CH" sz="3600" b="1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2522101" y="2864689"/>
            <a:ext cx="8915399" cy="1126283"/>
          </a:xfrm>
        </p:spPr>
        <p:txBody>
          <a:bodyPr>
            <a:normAutofit/>
          </a:bodyPr>
          <a:lstStyle/>
          <a:p>
            <a:r>
              <a:rPr lang="de-CH" sz="2400" b="1" dirty="0" smtClean="0">
                <a:solidFill>
                  <a:schemeClr val="tx1"/>
                </a:solidFill>
              </a:rPr>
              <a:t>Schulreglement, Art.  26</a:t>
            </a:r>
          </a:p>
          <a:p>
            <a:r>
              <a:rPr lang="de-CH" sz="2400" b="1" dirty="0" smtClean="0">
                <a:solidFill>
                  <a:schemeClr val="tx1"/>
                </a:solidFill>
              </a:rPr>
              <a:t>Schulverordnung, Art. 26 - 35</a:t>
            </a:r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5652" y="5194641"/>
            <a:ext cx="2173754" cy="590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9615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CH" b="1" dirty="0" smtClean="0">
                <a:ea typeface="Tahoma" panose="020B0604030504040204" pitchFamily="34" charset="0"/>
                <a:cs typeface="Tahoma" panose="020B0604030504040204" pitchFamily="34" charset="0"/>
              </a:rPr>
              <a:t>Elternmitwirkung (Schulreglement)</a:t>
            </a:r>
            <a:endParaRPr lang="de-CH" sz="36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CH" sz="2400" dirty="0" smtClean="0">
                <a:solidFill>
                  <a:schemeClr val="tx1"/>
                </a:solidFill>
                <a:sym typeface="Wingdings" panose="05000000000000000000" pitchFamily="2" charset="2"/>
              </a:rPr>
              <a:t>Organisation/Struktur (Art. 26):</a:t>
            </a:r>
          </a:p>
          <a:p>
            <a:endParaRPr lang="de-CH" sz="24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de-CH" sz="2400" dirty="0" smtClean="0">
                <a:solidFill>
                  <a:schemeClr val="tx1"/>
                </a:solidFill>
              </a:rPr>
              <a:t>Elternversammlung (Klasse)</a:t>
            </a:r>
          </a:p>
          <a:p>
            <a:pPr marL="0" indent="0">
              <a:buNone/>
            </a:pPr>
            <a:r>
              <a:rPr lang="de-CH" sz="2400" dirty="0" smtClean="0">
                <a:solidFill>
                  <a:schemeClr val="tx1"/>
                </a:solidFill>
              </a:rPr>
              <a:t>Elterngruppe (Schulhaus)</a:t>
            </a:r>
          </a:p>
          <a:p>
            <a:pPr marL="0" indent="0">
              <a:buNone/>
            </a:pPr>
            <a:r>
              <a:rPr lang="de-CH" sz="2400" dirty="0" smtClean="0">
                <a:solidFill>
                  <a:schemeClr val="tx1"/>
                </a:solidFill>
              </a:rPr>
              <a:t>Elternrat (schulhausübergreifend)</a:t>
            </a:r>
          </a:p>
          <a:p>
            <a:pPr marL="0" indent="0">
              <a:buNone/>
            </a:pPr>
            <a:r>
              <a:rPr lang="de-CH" sz="2400" dirty="0" smtClean="0">
                <a:solidFill>
                  <a:schemeClr val="tx1"/>
                </a:solidFill>
              </a:rPr>
              <a:t>Bildungskommission (Vorsitz Elternrat)</a:t>
            </a:r>
          </a:p>
          <a:p>
            <a:endParaRPr lang="de-CH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4470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CH" b="1" dirty="0" smtClean="0">
                <a:ea typeface="Tahoma" panose="020B0604030504040204" pitchFamily="34" charset="0"/>
                <a:cs typeface="Tahoma" panose="020B0604030504040204" pitchFamily="34" charset="0"/>
              </a:rPr>
              <a:t>Elternmitwirkung (Schulverordnung)</a:t>
            </a:r>
            <a:endParaRPr lang="de-CH" sz="36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CH" sz="2400" dirty="0" smtClean="0">
                <a:solidFill>
                  <a:schemeClr val="tx1"/>
                </a:solidFill>
                <a:sym typeface="Wingdings" panose="05000000000000000000" pitchFamily="2" charset="2"/>
              </a:rPr>
              <a:t>Art. 26 - 35</a:t>
            </a:r>
            <a:endParaRPr lang="de-CH" sz="2400" dirty="0" smtClean="0">
              <a:solidFill>
                <a:schemeClr val="tx1"/>
              </a:solidFill>
            </a:endParaRPr>
          </a:p>
          <a:p>
            <a:r>
              <a:rPr lang="de-CH" sz="2400" dirty="0" smtClean="0">
                <a:solidFill>
                  <a:schemeClr val="tx1"/>
                </a:solidFill>
              </a:rPr>
              <a:t>Art. 26: Grundsätze: «Die Elternmitwirkung ist Bestandteil der Schule Belp und wird durch die Abteilungsleitung Bildung regelmässig mittels Befragungen evaluiert.»</a:t>
            </a:r>
          </a:p>
          <a:p>
            <a:r>
              <a:rPr lang="de-CH" sz="2400" dirty="0" smtClean="0">
                <a:solidFill>
                  <a:schemeClr val="tx1"/>
                </a:solidFill>
              </a:rPr>
              <a:t>Art.32: Dienstwege: «</a:t>
            </a:r>
            <a:r>
              <a:rPr lang="de-CH" sz="2400" b="1" dirty="0" smtClean="0">
                <a:solidFill>
                  <a:schemeClr val="tx1"/>
                </a:solidFill>
              </a:rPr>
              <a:t>An der Volksschule Belp gilt bei Fragen, Anliegen und Problemen der Grundsatz der Dienstwegeinhaltung. In begründeten Fällen kann die nächste Stelle übersprungen werden.»</a:t>
            </a:r>
            <a:endParaRPr lang="de-CH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320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b="1" dirty="0">
                <a:ea typeface="Tahoma" panose="020B0604030504040204" pitchFamily="34" charset="0"/>
                <a:cs typeface="Tahoma" panose="020B0604030504040204" pitchFamily="34" charset="0"/>
              </a:rPr>
              <a:t>Elternmitwirkung </a:t>
            </a:r>
            <a:r>
              <a:rPr lang="de-CH" b="1" dirty="0" smtClean="0"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de-CH" b="1" dirty="0" smtClean="0"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de-CH" sz="2400" b="1" dirty="0" smtClean="0">
                <a:ea typeface="Tahoma" panose="020B0604030504040204" pitchFamily="34" charset="0"/>
                <a:cs typeface="Tahoma" panose="020B0604030504040204" pitchFamily="34" charset="0"/>
              </a:rPr>
              <a:t>(Dienstweg)</a:t>
            </a:r>
            <a:endParaRPr lang="de-CH" sz="24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de-CH" sz="2400" dirty="0" smtClean="0">
                <a:solidFill>
                  <a:schemeClr val="tx1"/>
                </a:solidFill>
              </a:rPr>
              <a:t>Die Eltern dürfen/möchten/wollen/müssen/sollten mit der Schule in Kontakt treten….</a:t>
            </a:r>
          </a:p>
          <a:p>
            <a:pPr marL="0" indent="0">
              <a:buNone/>
            </a:pPr>
            <a:r>
              <a:rPr lang="de-CH" sz="2400" dirty="0" smtClean="0">
                <a:solidFill>
                  <a:schemeClr val="tx1"/>
                </a:solidFill>
              </a:rPr>
              <a:t>	kein </a:t>
            </a:r>
            <a:r>
              <a:rPr lang="de-CH" sz="2400" dirty="0">
                <a:solidFill>
                  <a:schemeClr val="tx1"/>
                </a:solidFill>
              </a:rPr>
              <a:t>R</a:t>
            </a:r>
            <a:r>
              <a:rPr lang="de-CH" sz="2400" dirty="0" smtClean="0">
                <a:solidFill>
                  <a:schemeClr val="tx1"/>
                </a:solidFill>
              </a:rPr>
              <a:t>eglement, keine Verordnung</a:t>
            </a:r>
          </a:p>
          <a:p>
            <a:pPr marL="0" indent="0">
              <a:buNone/>
            </a:pPr>
            <a:endParaRPr lang="de-CH" sz="2400" dirty="0" smtClean="0">
              <a:solidFill>
                <a:schemeClr val="tx1"/>
              </a:solidFill>
            </a:endParaRPr>
          </a:p>
          <a:p>
            <a:r>
              <a:rPr lang="de-CH" sz="2400" dirty="0" smtClean="0">
                <a:solidFill>
                  <a:schemeClr val="tx1"/>
                </a:solidFill>
              </a:rPr>
              <a:t>1. Stolperstein/Gefahr/Chance: Gespräche zu Hause…Eltern/Kind</a:t>
            </a:r>
          </a:p>
          <a:p>
            <a:r>
              <a:rPr lang="de-CH" sz="2400" dirty="0" smtClean="0">
                <a:solidFill>
                  <a:schemeClr val="tx1"/>
                </a:solidFill>
              </a:rPr>
              <a:t>2. Dienstweg: in Beziehung treten…. </a:t>
            </a:r>
            <a:r>
              <a:rPr lang="de-CH" sz="2400" dirty="0" smtClean="0">
                <a:solidFill>
                  <a:schemeClr val="tx1"/>
                </a:solidFill>
                <a:sym typeface="Wingdings" panose="05000000000000000000" pitchFamily="2" charset="2"/>
              </a:rPr>
              <a:t> oder </a:t>
            </a:r>
            <a:endParaRPr lang="de-CH" sz="2400" dirty="0">
              <a:solidFill>
                <a:schemeClr val="tx1"/>
              </a:solidFill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de-CH" sz="2400" dirty="0" smtClean="0">
                <a:solidFill>
                  <a:schemeClr val="tx1"/>
                </a:solidFill>
                <a:sym typeface="Wingdings" panose="05000000000000000000" pitchFamily="2" charset="2"/>
              </a:rPr>
              <a:t>	Qualität des Prozesses! </a:t>
            </a:r>
          </a:p>
          <a:p>
            <a:pPr marL="0" indent="0">
              <a:buNone/>
            </a:pPr>
            <a:r>
              <a:rPr lang="de-CH" sz="2400" dirty="0">
                <a:solidFill>
                  <a:schemeClr val="tx1"/>
                </a:solidFill>
                <a:sym typeface="Wingdings" panose="05000000000000000000" pitchFamily="2" charset="2"/>
              </a:rPr>
              <a:t>	</a:t>
            </a:r>
            <a:r>
              <a:rPr lang="de-CH" sz="2400" dirty="0" smtClean="0">
                <a:solidFill>
                  <a:schemeClr val="tx1"/>
                </a:solidFill>
                <a:sym typeface="Wingdings" panose="05000000000000000000" pitchFamily="2" charset="2"/>
              </a:rPr>
              <a:t>Wie geht die Schule damit um? Wie die Eltern? </a:t>
            </a:r>
            <a:endParaRPr lang="de-CH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30245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b="1" dirty="0" smtClean="0"/>
              <a:t>Weiteres Vorgehen</a:t>
            </a:r>
            <a:r>
              <a:rPr lang="de-CH" dirty="0" smtClean="0"/>
              <a:t/>
            </a:r>
            <a:br>
              <a:rPr lang="de-CH" dirty="0" smtClean="0"/>
            </a:br>
            <a:r>
              <a:rPr lang="de-CH" dirty="0" smtClean="0"/>
              <a:t>Programm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CH" sz="2400" b="1" dirty="0" err="1" smtClean="0">
                <a:solidFill>
                  <a:schemeClr val="tx1"/>
                </a:solidFill>
              </a:rPr>
              <a:t>Saxquadrat</a:t>
            </a:r>
            <a:endParaRPr lang="de-CH" sz="2400" b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de-CH" sz="2400" dirty="0" smtClean="0">
                <a:solidFill>
                  <a:schemeClr val="tx1"/>
                </a:solidFill>
              </a:rPr>
              <a:t>Nina Schaller (Altsaxophon)</a:t>
            </a:r>
          </a:p>
          <a:p>
            <a:pPr marL="0" indent="0">
              <a:buNone/>
            </a:pPr>
            <a:r>
              <a:rPr lang="de-CH" sz="2400" dirty="0" smtClean="0">
                <a:solidFill>
                  <a:schemeClr val="tx1"/>
                </a:solidFill>
              </a:rPr>
              <a:t>Florian Kauz (Altsaxophon)</a:t>
            </a:r>
          </a:p>
          <a:p>
            <a:pPr marL="0" indent="0">
              <a:buNone/>
            </a:pPr>
            <a:r>
              <a:rPr lang="de-CH" sz="2400" dirty="0" smtClean="0">
                <a:solidFill>
                  <a:schemeClr val="tx1"/>
                </a:solidFill>
              </a:rPr>
              <a:t>Max Bühlmann (Tenorsaxophon)</a:t>
            </a:r>
          </a:p>
          <a:p>
            <a:pPr marL="0" indent="0">
              <a:buNone/>
            </a:pPr>
            <a:r>
              <a:rPr lang="de-CH" sz="2400" dirty="0" smtClean="0">
                <a:solidFill>
                  <a:schemeClr val="tx1"/>
                </a:solidFill>
              </a:rPr>
              <a:t>Alain </a:t>
            </a:r>
            <a:r>
              <a:rPr lang="de-CH" sz="2400" dirty="0" err="1" smtClean="0">
                <a:solidFill>
                  <a:schemeClr val="tx1"/>
                </a:solidFill>
              </a:rPr>
              <a:t>Sydler</a:t>
            </a:r>
            <a:r>
              <a:rPr lang="de-CH" sz="2400" dirty="0" smtClean="0">
                <a:solidFill>
                  <a:schemeClr val="tx1"/>
                </a:solidFill>
              </a:rPr>
              <a:t> (</a:t>
            </a:r>
            <a:r>
              <a:rPr lang="de-CH" sz="2400" dirty="0">
                <a:solidFill>
                  <a:schemeClr val="tx1"/>
                </a:solidFill>
              </a:rPr>
              <a:t>B</a:t>
            </a:r>
            <a:r>
              <a:rPr lang="de-CH" sz="2400" dirty="0" smtClean="0">
                <a:solidFill>
                  <a:schemeClr val="tx1"/>
                </a:solidFill>
              </a:rPr>
              <a:t>aritonsaxophon)</a:t>
            </a:r>
          </a:p>
          <a:p>
            <a:pPr marL="0" indent="0">
              <a:buNone/>
            </a:pPr>
            <a:endParaRPr lang="de-CH" sz="2400" dirty="0" smtClean="0">
              <a:solidFill>
                <a:schemeClr val="tx1"/>
              </a:solidFill>
            </a:endParaRPr>
          </a:p>
          <a:p>
            <a:r>
              <a:rPr lang="de-CH" sz="2400" smtClean="0">
                <a:solidFill>
                  <a:schemeClr val="tx1"/>
                </a:solidFill>
              </a:rPr>
              <a:t>Gruppengespräche </a:t>
            </a:r>
            <a:r>
              <a:rPr lang="de-CH" sz="2400" smtClean="0">
                <a:solidFill>
                  <a:schemeClr val="tx1"/>
                </a:solidFill>
              </a:rPr>
              <a:t>(BK-Mitglied </a:t>
            </a:r>
            <a:r>
              <a:rPr lang="de-CH" sz="2400" dirty="0" smtClean="0">
                <a:solidFill>
                  <a:schemeClr val="tx1"/>
                </a:solidFill>
              </a:rPr>
              <a:t>folgen…)</a:t>
            </a:r>
          </a:p>
        </p:txBody>
      </p:sp>
    </p:spTree>
    <p:extLst>
      <p:ext uri="{BB962C8B-B14F-4D97-AF65-F5344CB8AC3E}">
        <p14:creationId xmlns:p14="http://schemas.microsoft.com/office/powerpoint/2010/main" val="27105915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Fetzen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0</TotalTime>
  <Words>200</Words>
  <Application>Microsoft Office PowerPoint</Application>
  <PresentationFormat>Breitbild</PresentationFormat>
  <Paragraphs>43</Paragraphs>
  <Slides>6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12" baseType="lpstr">
      <vt:lpstr>Arial</vt:lpstr>
      <vt:lpstr>Century Gothic</vt:lpstr>
      <vt:lpstr>Tahoma</vt:lpstr>
      <vt:lpstr>Wingdings</vt:lpstr>
      <vt:lpstr>Wingdings 3</vt:lpstr>
      <vt:lpstr>Fetzen</vt:lpstr>
      <vt:lpstr>Elternmitwirkung – gesetzliche Grundlage (Volksschulgesetz)</vt:lpstr>
      <vt:lpstr>Elternmitwirkung in Belp </vt:lpstr>
      <vt:lpstr>Elternmitwirkung (Schulreglement)</vt:lpstr>
      <vt:lpstr>Elternmitwirkung (Schulverordnung)</vt:lpstr>
      <vt:lpstr>Elternmitwirkung  (Dienstweg)</vt:lpstr>
      <vt:lpstr>Weiteres Vorgehen Programm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Elternmitwirkung</dc:title>
  <dc:creator>Weber Michel</dc:creator>
  <cp:lastModifiedBy>Weber Michel</cp:lastModifiedBy>
  <cp:revision>8</cp:revision>
  <dcterms:created xsi:type="dcterms:W3CDTF">2016-11-24T14:53:49Z</dcterms:created>
  <dcterms:modified xsi:type="dcterms:W3CDTF">2016-11-24T15:50:14Z</dcterms:modified>
</cp:coreProperties>
</file>