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80" r:id="rId4"/>
    <p:sldId id="277" r:id="rId5"/>
    <p:sldId id="27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264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49ED21-AD25-4E7B-AE6D-CA878A307C45}" type="doc">
      <dgm:prSet loTypeId="urn:microsoft.com/office/officeart/2005/8/layout/pyramid1" loCatId="pyramid" qsTypeId="urn:microsoft.com/office/officeart/2005/8/quickstyle/simple5" qsCatId="simple" csTypeId="urn:microsoft.com/office/officeart/2005/8/colors/accent1_2" csCatId="accent1" phldr="1"/>
      <dgm:spPr/>
    </dgm:pt>
    <dgm:pt modelId="{45A6444F-4166-41E6-B5BA-0739D869363A}">
      <dgm:prSet phldrT="[Text]" custT="1"/>
      <dgm:spPr/>
      <dgm:t>
        <a:bodyPr/>
        <a:lstStyle/>
        <a:p>
          <a:r>
            <a:rPr lang="de-CH" sz="2800" dirty="0" smtClean="0"/>
            <a:t>Elternrat schlägt Delegierten dem GR und AL vor.</a:t>
          </a:r>
          <a:endParaRPr lang="de-CH" sz="2800" dirty="0"/>
        </a:p>
      </dgm:t>
    </dgm:pt>
    <dgm:pt modelId="{61AB81CF-CF71-4639-BC77-1116952181ED}" type="parTrans" cxnId="{B9D605DA-569F-4917-A83F-0EAC82AED259}">
      <dgm:prSet/>
      <dgm:spPr/>
      <dgm:t>
        <a:bodyPr/>
        <a:lstStyle/>
        <a:p>
          <a:endParaRPr lang="de-CH"/>
        </a:p>
      </dgm:t>
    </dgm:pt>
    <dgm:pt modelId="{582EF89D-2FC5-4F69-A9E7-16C24633779F}" type="sibTrans" cxnId="{B9D605DA-569F-4917-A83F-0EAC82AED259}">
      <dgm:prSet/>
      <dgm:spPr/>
      <dgm:t>
        <a:bodyPr/>
        <a:lstStyle/>
        <a:p>
          <a:endParaRPr lang="de-CH"/>
        </a:p>
      </dgm:t>
    </dgm:pt>
    <dgm:pt modelId="{43071E68-A4EF-4B36-9AC9-DC54307EE980}">
      <dgm:prSet phldrT="[Text]" custT="1"/>
      <dgm:spPr/>
      <dgm:t>
        <a:bodyPr/>
        <a:lstStyle/>
        <a:p>
          <a:r>
            <a:rPr lang="de-CH" sz="2800" dirty="0" smtClean="0"/>
            <a:t>Elterngruppe Schulhaus wählt den Elternrat</a:t>
          </a:r>
          <a:endParaRPr lang="de-CH" sz="2800" dirty="0"/>
        </a:p>
      </dgm:t>
    </dgm:pt>
    <dgm:pt modelId="{70DC991F-BAB6-4565-AB41-53DD7783C521}" type="parTrans" cxnId="{AE705151-7DEA-4986-BF62-67CC3857BB97}">
      <dgm:prSet/>
      <dgm:spPr/>
      <dgm:t>
        <a:bodyPr/>
        <a:lstStyle/>
        <a:p>
          <a:endParaRPr lang="de-CH"/>
        </a:p>
      </dgm:t>
    </dgm:pt>
    <dgm:pt modelId="{B8BE6FFE-7183-4630-9853-5835C3336F6E}" type="sibTrans" cxnId="{AE705151-7DEA-4986-BF62-67CC3857BB97}">
      <dgm:prSet/>
      <dgm:spPr/>
      <dgm:t>
        <a:bodyPr/>
        <a:lstStyle/>
        <a:p>
          <a:endParaRPr lang="de-CH"/>
        </a:p>
      </dgm:t>
    </dgm:pt>
    <dgm:pt modelId="{6DE6C510-48CA-4F03-A336-17225980229A}">
      <dgm:prSet phldrT="[Text]" custT="1"/>
      <dgm:spPr/>
      <dgm:t>
        <a:bodyPr/>
        <a:lstStyle/>
        <a:p>
          <a:r>
            <a:rPr lang="de-CH" sz="2800" dirty="0" smtClean="0"/>
            <a:t>Elternversammlung wählt am Elternabend die Elternvertretung der Klasse</a:t>
          </a:r>
          <a:endParaRPr lang="de-CH" sz="2800" dirty="0"/>
        </a:p>
      </dgm:t>
    </dgm:pt>
    <dgm:pt modelId="{89B4FC29-5256-4F64-85EF-F06951F6CBAA}" type="parTrans" cxnId="{05E977FD-9CBF-48A6-AC29-BE9C86A4E266}">
      <dgm:prSet/>
      <dgm:spPr/>
      <dgm:t>
        <a:bodyPr/>
        <a:lstStyle/>
        <a:p>
          <a:endParaRPr lang="de-CH"/>
        </a:p>
      </dgm:t>
    </dgm:pt>
    <dgm:pt modelId="{56A27711-EF3B-4867-8553-D37B5D66F35E}" type="sibTrans" cxnId="{05E977FD-9CBF-48A6-AC29-BE9C86A4E266}">
      <dgm:prSet/>
      <dgm:spPr/>
      <dgm:t>
        <a:bodyPr/>
        <a:lstStyle/>
        <a:p>
          <a:endParaRPr lang="de-CH"/>
        </a:p>
      </dgm:t>
    </dgm:pt>
    <dgm:pt modelId="{9943B38C-77DA-439E-885E-EBBE67574095}">
      <dgm:prSet phldrT="[Text]" custT="1"/>
      <dgm:spPr/>
      <dgm:t>
        <a:bodyPr/>
        <a:lstStyle/>
        <a:p>
          <a:r>
            <a:rPr lang="de-CH" sz="2800" dirty="0" smtClean="0"/>
            <a:t/>
          </a:r>
          <a:br>
            <a:rPr lang="de-CH" sz="2800" dirty="0" smtClean="0"/>
          </a:br>
          <a:r>
            <a:rPr lang="de-CH" sz="2800" dirty="0" smtClean="0"/>
            <a:t>Bildungs-kommission</a:t>
          </a:r>
          <a:endParaRPr lang="de-CH" sz="2800" dirty="0"/>
        </a:p>
      </dgm:t>
    </dgm:pt>
    <dgm:pt modelId="{1C97EE8C-07D8-4365-B08A-F2A3E028AAAB}" type="sibTrans" cxnId="{73CDEC24-CAEE-4950-A12D-2F7A1BB01542}">
      <dgm:prSet/>
      <dgm:spPr/>
      <dgm:t>
        <a:bodyPr/>
        <a:lstStyle/>
        <a:p>
          <a:endParaRPr lang="de-CH"/>
        </a:p>
      </dgm:t>
    </dgm:pt>
    <dgm:pt modelId="{54C87208-E599-404E-92C5-4A2CD7820D1B}" type="parTrans" cxnId="{73CDEC24-CAEE-4950-A12D-2F7A1BB01542}">
      <dgm:prSet/>
      <dgm:spPr/>
      <dgm:t>
        <a:bodyPr/>
        <a:lstStyle/>
        <a:p>
          <a:endParaRPr lang="de-CH"/>
        </a:p>
      </dgm:t>
    </dgm:pt>
    <dgm:pt modelId="{03AFDF6E-B07A-47AD-B0AD-1D442512EC80}" type="pres">
      <dgm:prSet presAssocID="{8F49ED21-AD25-4E7B-AE6D-CA878A307C45}" presName="Name0" presStyleCnt="0">
        <dgm:presLayoutVars>
          <dgm:dir/>
          <dgm:animLvl val="lvl"/>
          <dgm:resizeHandles val="exact"/>
        </dgm:presLayoutVars>
      </dgm:prSet>
      <dgm:spPr/>
    </dgm:pt>
    <dgm:pt modelId="{632C23F1-6920-4A85-B9F4-5C5571136FEA}" type="pres">
      <dgm:prSet presAssocID="{9943B38C-77DA-439E-885E-EBBE67574095}" presName="Name8" presStyleCnt="0"/>
      <dgm:spPr/>
    </dgm:pt>
    <dgm:pt modelId="{E9856CE3-EA5B-40AF-BD0A-76B84E75219A}" type="pres">
      <dgm:prSet presAssocID="{9943B38C-77DA-439E-885E-EBBE67574095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C2F4E0B-5E7C-40F4-9E36-FD618C849A97}" type="pres">
      <dgm:prSet presAssocID="{9943B38C-77DA-439E-885E-EBBE675740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49C74F7-8A87-4981-A031-231990A753C8}" type="pres">
      <dgm:prSet presAssocID="{45A6444F-4166-41E6-B5BA-0739D869363A}" presName="Name8" presStyleCnt="0"/>
      <dgm:spPr/>
    </dgm:pt>
    <dgm:pt modelId="{25EE239C-C774-4FC2-9511-C0551B021DDB}" type="pres">
      <dgm:prSet presAssocID="{45A6444F-4166-41E6-B5BA-0739D869363A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0E5A1A5-961F-4B07-B335-98872E551D82}" type="pres">
      <dgm:prSet presAssocID="{45A6444F-4166-41E6-B5BA-0739D869363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94656D5-E3D1-4315-8FAA-7C26A1A38008}" type="pres">
      <dgm:prSet presAssocID="{43071E68-A4EF-4B36-9AC9-DC54307EE980}" presName="Name8" presStyleCnt="0"/>
      <dgm:spPr/>
    </dgm:pt>
    <dgm:pt modelId="{8DEDC46D-7976-4F62-A686-CA16D4434FF3}" type="pres">
      <dgm:prSet presAssocID="{43071E68-A4EF-4B36-9AC9-DC54307EE98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524C649-1ACA-4987-A803-83F903F71446}" type="pres">
      <dgm:prSet presAssocID="{43071E68-A4EF-4B36-9AC9-DC54307EE98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E71D0B15-8407-4065-98C7-FA955C4D8702}" type="pres">
      <dgm:prSet presAssocID="{6DE6C510-48CA-4F03-A336-17225980229A}" presName="Name8" presStyleCnt="0"/>
      <dgm:spPr/>
    </dgm:pt>
    <dgm:pt modelId="{5C459316-BF5E-4543-9CBE-0501A17FCCF5}" type="pres">
      <dgm:prSet presAssocID="{6DE6C510-48CA-4F03-A336-17225980229A}" presName="level" presStyleLbl="node1" presStyleIdx="3" presStyleCnt="4" custLinFactNeighborX="-205" custLinFactNeighborY="3413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3E5FE18D-B058-40B4-9115-98DA58E89C4F}" type="pres">
      <dgm:prSet presAssocID="{6DE6C510-48CA-4F03-A336-1722598022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67359DB7-0868-4E41-992B-83C2C7EAB35F}" type="presOf" srcId="{6DE6C510-48CA-4F03-A336-17225980229A}" destId="{5C459316-BF5E-4543-9CBE-0501A17FCCF5}" srcOrd="0" destOrd="0" presId="urn:microsoft.com/office/officeart/2005/8/layout/pyramid1"/>
    <dgm:cxn modelId="{73CDEC24-CAEE-4950-A12D-2F7A1BB01542}" srcId="{8F49ED21-AD25-4E7B-AE6D-CA878A307C45}" destId="{9943B38C-77DA-439E-885E-EBBE67574095}" srcOrd="0" destOrd="0" parTransId="{54C87208-E599-404E-92C5-4A2CD7820D1B}" sibTransId="{1C97EE8C-07D8-4365-B08A-F2A3E028AAAB}"/>
    <dgm:cxn modelId="{2DB5C74A-49B2-47CF-AC65-6B6A26D5DFA8}" type="presOf" srcId="{6DE6C510-48CA-4F03-A336-17225980229A}" destId="{3E5FE18D-B058-40B4-9115-98DA58E89C4F}" srcOrd="1" destOrd="0" presId="urn:microsoft.com/office/officeart/2005/8/layout/pyramid1"/>
    <dgm:cxn modelId="{9C5E2E40-AA5B-4D90-A95C-C6FFCCA78851}" type="presOf" srcId="{8F49ED21-AD25-4E7B-AE6D-CA878A307C45}" destId="{03AFDF6E-B07A-47AD-B0AD-1D442512EC80}" srcOrd="0" destOrd="0" presId="urn:microsoft.com/office/officeart/2005/8/layout/pyramid1"/>
    <dgm:cxn modelId="{9DB1361B-4A42-4986-BEFD-E30F3F33C69F}" type="presOf" srcId="{9943B38C-77DA-439E-885E-EBBE67574095}" destId="{E9856CE3-EA5B-40AF-BD0A-76B84E75219A}" srcOrd="0" destOrd="0" presId="urn:microsoft.com/office/officeart/2005/8/layout/pyramid1"/>
    <dgm:cxn modelId="{AE705151-7DEA-4986-BF62-67CC3857BB97}" srcId="{8F49ED21-AD25-4E7B-AE6D-CA878A307C45}" destId="{43071E68-A4EF-4B36-9AC9-DC54307EE980}" srcOrd="2" destOrd="0" parTransId="{70DC991F-BAB6-4565-AB41-53DD7783C521}" sibTransId="{B8BE6FFE-7183-4630-9853-5835C3336F6E}"/>
    <dgm:cxn modelId="{E097D255-672C-4CF3-AFA6-2855820688DC}" type="presOf" srcId="{9943B38C-77DA-439E-885E-EBBE67574095}" destId="{8C2F4E0B-5E7C-40F4-9E36-FD618C849A97}" srcOrd="1" destOrd="0" presId="urn:microsoft.com/office/officeart/2005/8/layout/pyramid1"/>
    <dgm:cxn modelId="{F78BD000-64C7-4902-9456-81B014104ACE}" type="presOf" srcId="{45A6444F-4166-41E6-B5BA-0739D869363A}" destId="{25EE239C-C774-4FC2-9511-C0551B021DDB}" srcOrd="0" destOrd="0" presId="urn:microsoft.com/office/officeart/2005/8/layout/pyramid1"/>
    <dgm:cxn modelId="{55DB1098-0C8C-463A-AFD1-85405B7B447C}" type="presOf" srcId="{45A6444F-4166-41E6-B5BA-0739D869363A}" destId="{30E5A1A5-961F-4B07-B335-98872E551D82}" srcOrd="1" destOrd="0" presId="urn:microsoft.com/office/officeart/2005/8/layout/pyramid1"/>
    <dgm:cxn modelId="{B9D605DA-569F-4917-A83F-0EAC82AED259}" srcId="{8F49ED21-AD25-4E7B-AE6D-CA878A307C45}" destId="{45A6444F-4166-41E6-B5BA-0739D869363A}" srcOrd="1" destOrd="0" parTransId="{61AB81CF-CF71-4639-BC77-1116952181ED}" sibTransId="{582EF89D-2FC5-4F69-A9E7-16C24633779F}"/>
    <dgm:cxn modelId="{D03FF675-0E2C-445B-8AAE-3714EE94E82E}" type="presOf" srcId="{43071E68-A4EF-4B36-9AC9-DC54307EE980}" destId="{8DEDC46D-7976-4F62-A686-CA16D4434FF3}" srcOrd="0" destOrd="0" presId="urn:microsoft.com/office/officeart/2005/8/layout/pyramid1"/>
    <dgm:cxn modelId="{8B801A4D-8350-417B-BF64-D0B8257F7BC4}" type="presOf" srcId="{43071E68-A4EF-4B36-9AC9-DC54307EE980}" destId="{F524C649-1ACA-4987-A803-83F903F71446}" srcOrd="1" destOrd="0" presId="urn:microsoft.com/office/officeart/2005/8/layout/pyramid1"/>
    <dgm:cxn modelId="{05E977FD-9CBF-48A6-AC29-BE9C86A4E266}" srcId="{8F49ED21-AD25-4E7B-AE6D-CA878A307C45}" destId="{6DE6C510-48CA-4F03-A336-17225980229A}" srcOrd="3" destOrd="0" parTransId="{89B4FC29-5256-4F64-85EF-F06951F6CBAA}" sibTransId="{56A27711-EF3B-4867-8553-D37B5D66F35E}"/>
    <dgm:cxn modelId="{E4506F1C-B6B2-4A9B-BED5-C81642ABEF2D}" type="presParOf" srcId="{03AFDF6E-B07A-47AD-B0AD-1D442512EC80}" destId="{632C23F1-6920-4A85-B9F4-5C5571136FEA}" srcOrd="0" destOrd="0" presId="urn:microsoft.com/office/officeart/2005/8/layout/pyramid1"/>
    <dgm:cxn modelId="{571A4FB8-660C-4B10-B514-2452A4FF5073}" type="presParOf" srcId="{632C23F1-6920-4A85-B9F4-5C5571136FEA}" destId="{E9856CE3-EA5B-40AF-BD0A-76B84E75219A}" srcOrd="0" destOrd="0" presId="urn:microsoft.com/office/officeart/2005/8/layout/pyramid1"/>
    <dgm:cxn modelId="{35E79ECC-946E-4C0A-BDEB-F76A42765463}" type="presParOf" srcId="{632C23F1-6920-4A85-B9F4-5C5571136FEA}" destId="{8C2F4E0B-5E7C-40F4-9E36-FD618C849A97}" srcOrd="1" destOrd="0" presId="urn:microsoft.com/office/officeart/2005/8/layout/pyramid1"/>
    <dgm:cxn modelId="{1BF1584B-6C95-4A0C-8163-EC2562F82ACB}" type="presParOf" srcId="{03AFDF6E-B07A-47AD-B0AD-1D442512EC80}" destId="{149C74F7-8A87-4981-A031-231990A753C8}" srcOrd="1" destOrd="0" presId="urn:microsoft.com/office/officeart/2005/8/layout/pyramid1"/>
    <dgm:cxn modelId="{ADB41E9E-BDA1-4969-B204-E85C05A0BA5B}" type="presParOf" srcId="{149C74F7-8A87-4981-A031-231990A753C8}" destId="{25EE239C-C774-4FC2-9511-C0551B021DDB}" srcOrd="0" destOrd="0" presId="urn:microsoft.com/office/officeart/2005/8/layout/pyramid1"/>
    <dgm:cxn modelId="{4F8327CE-C781-4D24-8CED-8F01DDC6C6B5}" type="presParOf" srcId="{149C74F7-8A87-4981-A031-231990A753C8}" destId="{30E5A1A5-961F-4B07-B335-98872E551D82}" srcOrd="1" destOrd="0" presId="urn:microsoft.com/office/officeart/2005/8/layout/pyramid1"/>
    <dgm:cxn modelId="{2E2E62AC-874A-43FF-83B3-00C2888AB0D1}" type="presParOf" srcId="{03AFDF6E-B07A-47AD-B0AD-1D442512EC80}" destId="{F94656D5-E3D1-4315-8FAA-7C26A1A38008}" srcOrd="2" destOrd="0" presId="urn:microsoft.com/office/officeart/2005/8/layout/pyramid1"/>
    <dgm:cxn modelId="{D9109982-691D-45DD-BBA3-7CAA4772A4D9}" type="presParOf" srcId="{F94656D5-E3D1-4315-8FAA-7C26A1A38008}" destId="{8DEDC46D-7976-4F62-A686-CA16D4434FF3}" srcOrd="0" destOrd="0" presId="urn:microsoft.com/office/officeart/2005/8/layout/pyramid1"/>
    <dgm:cxn modelId="{BFE32AEA-0D06-4FFC-862C-6CC16A4F4687}" type="presParOf" srcId="{F94656D5-E3D1-4315-8FAA-7C26A1A38008}" destId="{F524C649-1ACA-4987-A803-83F903F71446}" srcOrd="1" destOrd="0" presId="urn:microsoft.com/office/officeart/2005/8/layout/pyramid1"/>
    <dgm:cxn modelId="{AA8101CF-4DCB-4211-92C7-6490BAD1242F}" type="presParOf" srcId="{03AFDF6E-B07A-47AD-B0AD-1D442512EC80}" destId="{E71D0B15-8407-4065-98C7-FA955C4D8702}" srcOrd="3" destOrd="0" presId="urn:microsoft.com/office/officeart/2005/8/layout/pyramid1"/>
    <dgm:cxn modelId="{E50A6CA3-81D8-4281-AE5C-EFF23CC267C6}" type="presParOf" srcId="{E71D0B15-8407-4065-98C7-FA955C4D8702}" destId="{5C459316-BF5E-4543-9CBE-0501A17FCCF5}" srcOrd="0" destOrd="0" presId="urn:microsoft.com/office/officeart/2005/8/layout/pyramid1"/>
    <dgm:cxn modelId="{410B7864-4FA7-452D-95BE-AE1C4BFFE8B7}" type="presParOf" srcId="{E71D0B15-8407-4065-98C7-FA955C4D8702}" destId="{3E5FE18D-B058-40B4-9115-98DA58E89C4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D3D78-735E-A04D-8DC5-9FF481988F0D}" type="datetimeFigureOut">
              <a:rPr lang="de-DE" smtClean="0"/>
              <a:t>21.11.2016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154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E8D1B14-4F24-854C-A091-F26BC3E194A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73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7189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374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2773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05" y="6134100"/>
            <a:ext cx="2143125" cy="723900"/>
          </a:xfrm>
          <a:prstGeom prst="rect">
            <a:avLst/>
          </a:prstGeom>
        </p:spPr>
      </p:pic>
      <p:pic>
        <p:nvPicPr>
          <p:cNvPr id="9" name="Bild 8" descr="Logo Eltern Belp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958" y="6300873"/>
            <a:ext cx="2445065" cy="55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01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1286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1313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3567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596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5051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869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0786B7-4C3B-474E-97B6-5A7DF98A8B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2288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20C0-6899-4986-BF41-1FAE34B3C8D3}" type="datetimeFigureOut">
              <a:rPr lang="de-CH" smtClean="0"/>
              <a:t>21.11.2016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9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6581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Elternmitwirkung in der Gemeinde Belp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07" y="5156200"/>
            <a:ext cx="2716505" cy="917575"/>
          </a:xfrm>
          <a:prstGeom prst="rect">
            <a:avLst/>
          </a:prstGeom>
        </p:spPr>
      </p:pic>
      <p:pic>
        <p:nvPicPr>
          <p:cNvPr id="7" name="Bild 6" descr="Logo Eltern Belp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433" y="5287360"/>
            <a:ext cx="3215424" cy="73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120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673" y="160650"/>
            <a:ext cx="10515600" cy="1325563"/>
          </a:xfrm>
        </p:spPr>
        <p:txBody>
          <a:bodyPr/>
          <a:lstStyle/>
          <a:p>
            <a:r>
              <a:rPr lang="de-CH" dirty="0" smtClean="0"/>
              <a:t>Organisation Elternmitwirkung</a:t>
            </a:r>
            <a:endParaRPr lang="de-CH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883325"/>
              </p:ext>
            </p:extLst>
          </p:nvPr>
        </p:nvGraphicFramePr>
        <p:xfrm>
          <a:off x="838200" y="1183805"/>
          <a:ext cx="10515600" cy="504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1671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/>
        </p:nvSpPr>
        <p:spPr>
          <a:xfrm>
            <a:off x="3283200" y="4020753"/>
            <a:ext cx="8796765" cy="8322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81645" y="2252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600" dirty="0" smtClean="0"/>
              <a:t>Organisation/</a:t>
            </a:r>
            <a:br>
              <a:rPr lang="de-CH" sz="3600" dirty="0" smtClean="0"/>
            </a:br>
            <a:r>
              <a:rPr lang="de-CH" sz="3600" dirty="0" smtClean="0"/>
              <a:t>Einbettung</a:t>
            </a:r>
            <a:endParaRPr lang="de-CH" sz="3600" dirty="0"/>
          </a:p>
        </p:txBody>
      </p:sp>
      <p:sp>
        <p:nvSpPr>
          <p:cNvPr id="5" name="Rechteck 4"/>
          <p:cNvSpPr/>
          <p:nvPr/>
        </p:nvSpPr>
        <p:spPr>
          <a:xfrm>
            <a:off x="3337233" y="1655189"/>
            <a:ext cx="8682467" cy="25994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Alle Eltern einer Schul- und Kindergartenklasse</a:t>
            </a:r>
            <a:endParaRPr lang="de-CH" sz="1500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691" y="232971"/>
            <a:ext cx="1424874" cy="1076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055" y="222354"/>
            <a:ext cx="1690347" cy="1076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2075" y="225221"/>
            <a:ext cx="1618529" cy="1076400"/>
          </a:xfrm>
          <a:prstGeom prst="rect">
            <a:avLst/>
          </a:prstGeom>
        </p:spPr>
      </p:pic>
      <p:sp>
        <p:nvSpPr>
          <p:cNvPr id="18" name="Rechteck 17"/>
          <p:cNvSpPr/>
          <p:nvPr/>
        </p:nvSpPr>
        <p:spPr>
          <a:xfrm>
            <a:off x="3337233" y="2272586"/>
            <a:ext cx="1611487" cy="46598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*Elternvertretung pro Klasse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337233" y="3133881"/>
            <a:ext cx="1622389" cy="481171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*Elterngruppe </a:t>
            </a:r>
            <a:r>
              <a:rPr lang="de-CH" sz="1500" dirty="0" err="1" smtClean="0">
                <a:solidFill>
                  <a:schemeClr val="tx1"/>
                </a:solidFill>
              </a:rPr>
              <a:t>Belpberg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468879" y="3152972"/>
            <a:ext cx="1611487" cy="481171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Dorf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7310736" y="3142149"/>
            <a:ext cx="1452154" cy="493158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Mühlematt 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8855963" y="3142148"/>
            <a:ext cx="1459794" cy="493159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Mühlematt P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0421076" y="3142148"/>
            <a:ext cx="1620745" cy="493158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</a:t>
            </a:r>
            <a:r>
              <a:rPr lang="de-CH" sz="1500" dirty="0" err="1" smtClean="0">
                <a:solidFill>
                  <a:schemeClr val="tx1"/>
                </a:solidFill>
              </a:rPr>
              <a:t>Neumatt</a:t>
            </a:r>
            <a:endParaRPr lang="de-CH" sz="1500" dirty="0">
              <a:solidFill>
                <a:schemeClr val="tx1"/>
              </a:solidFill>
            </a:endParaRPr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8137" y="232971"/>
            <a:ext cx="1708785" cy="1076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245056" y="180280"/>
            <a:ext cx="6383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Belpberg</a:t>
            </a:r>
            <a:endParaRPr lang="de-CH" sz="1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348136" y="4088184"/>
            <a:ext cx="1600583" cy="673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*Präsident/-in</a:t>
            </a:r>
          </a:p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</a:t>
            </a:r>
            <a:r>
              <a:rPr lang="de-CH" sz="1500" dirty="0" err="1" smtClean="0">
                <a:solidFill>
                  <a:schemeClr val="tx1"/>
                </a:solidFill>
              </a:rPr>
              <a:t>Belpberg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439444" y="4088184"/>
            <a:ext cx="1640921" cy="673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Präsident/-in</a:t>
            </a:r>
          </a:p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Dorf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7310736" y="4090671"/>
            <a:ext cx="1497478" cy="6739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Präsident/-in</a:t>
            </a:r>
          </a:p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Mühlematt S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8876228" y="4099891"/>
            <a:ext cx="1393938" cy="6739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Präsident-/in </a:t>
            </a:r>
          </a:p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Mühlematt P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10412075" y="4099891"/>
            <a:ext cx="1607625" cy="6739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Präsident/-in</a:t>
            </a:r>
          </a:p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Elterngruppe </a:t>
            </a:r>
            <a:r>
              <a:rPr lang="de-CH" sz="1500" dirty="0" err="1" smtClean="0">
                <a:solidFill>
                  <a:schemeClr val="tx1"/>
                </a:solidFill>
              </a:rPr>
              <a:t>Neumatt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3348136" y="5179300"/>
            <a:ext cx="8671564" cy="2926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>
                <a:solidFill>
                  <a:schemeClr val="tx1"/>
                </a:solidFill>
              </a:rPr>
              <a:t>e</a:t>
            </a:r>
            <a:r>
              <a:rPr lang="de-CH" sz="1500" dirty="0" smtClean="0">
                <a:solidFill>
                  <a:schemeClr val="tx1"/>
                </a:solidFill>
              </a:rPr>
              <a:t>in Mitglied aus Elternrat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3337233" y="5859375"/>
            <a:ext cx="8679951" cy="2784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Bildungskommission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10421076" y="2281465"/>
            <a:ext cx="1611487" cy="46598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Elternvertretung pro Klasse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8855963" y="2292461"/>
            <a:ext cx="1459794" cy="45678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Elternvertretung pro Klasse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7313485" y="2288714"/>
            <a:ext cx="1459794" cy="45678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Elternvertretung pro Klasse</a:t>
            </a:r>
            <a:endParaRPr lang="de-CH" sz="1500" dirty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5474216" y="2276023"/>
            <a:ext cx="1611487" cy="46598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10800" rIns="54000" bIns="10800" rtlCol="0" anchor="ctr"/>
          <a:lstStyle/>
          <a:p>
            <a:pPr algn="ctr"/>
            <a:r>
              <a:rPr lang="de-CH" sz="1500" dirty="0" smtClean="0">
                <a:solidFill>
                  <a:schemeClr val="tx1"/>
                </a:solidFill>
              </a:rPr>
              <a:t>Elternvertretung pro Klasse</a:t>
            </a:r>
            <a:endParaRPr lang="de-CH" sz="1500" dirty="0">
              <a:solidFill>
                <a:schemeClr val="tx1"/>
              </a:solidFill>
            </a:endParaRPr>
          </a:p>
        </p:txBody>
      </p:sp>
      <p:cxnSp>
        <p:nvCxnSpPr>
          <p:cNvPr id="62" name="Gerade Verbindung mit Pfeil 61"/>
          <p:cNvCxnSpPr/>
          <p:nvPr/>
        </p:nvCxnSpPr>
        <p:spPr>
          <a:xfrm flipH="1">
            <a:off x="8156748" y="5533034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>
            <a:off x="4128855" y="1344683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>
            <a:off x="6286790" y="1343988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/>
          <p:nvPr/>
        </p:nvCxnSpPr>
        <p:spPr>
          <a:xfrm flipH="1">
            <a:off x="8762890" y="1343988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H="1">
            <a:off x="11133216" y="1343988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flipH="1">
            <a:off x="4118181" y="1961083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 flipH="1">
            <a:off x="6269286" y="1962928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flipH="1">
            <a:off x="9592572" y="1969954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/>
          <p:cNvCxnSpPr/>
          <p:nvPr/>
        </p:nvCxnSpPr>
        <p:spPr>
          <a:xfrm flipH="1">
            <a:off x="8189480" y="1962928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H="1">
            <a:off x="11138553" y="1981785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H="1">
            <a:off x="4120357" y="2819185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H="1">
            <a:off x="6267618" y="2814760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flipH="1">
            <a:off x="8189480" y="2805577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 flipH="1">
            <a:off x="9604622" y="2823966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>
            <a:off x="11143890" y="2823966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H="1">
            <a:off x="4120357" y="3694767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/>
          <p:nvPr/>
        </p:nvCxnSpPr>
        <p:spPr>
          <a:xfrm flipH="1">
            <a:off x="6266509" y="3701574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 flipH="1">
            <a:off x="8178096" y="3703961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 flipH="1">
            <a:off x="9609959" y="3685252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mit Pfeil 82"/>
          <p:cNvCxnSpPr/>
          <p:nvPr/>
        </p:nvCxnSpPr>
        <p:spPr>
          <a:xfrm flipH="1">
            <a:off x="11143890" y="3702266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 flipH="1">
            <a:off x="8167422" y="4887578"/>
            <a:ext cx="10674" cy="26530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13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wird in der Elternmitwirkung gemacht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Basis: Schulverordnung Gemeinde Belp, Kapitel </a:t>
            </a:r>
            <a:r>
              <a:rPr lang="de-CH" dirty="0" smtClean="0"/>
              <a:t>6; Mitwirkung der Erziehungsberechtigten</a:t>
            </a:r>
            <a:endParaRPr lang="de-CH" dirty="0"/>
          </a:p>
          <a:p>
            <a:r>
              <a:rPr lang="de-CH" dirty="0" smtClean="0"/>
              <a:t>Austausch zu versch. Schulthemen auf Stufe Schulhaus / Gemeinde</a:t>
            </a:r>
          </a:p>
          <a:p>
            <a:r>
              <a:rPr lang="de-CH" dirty="0" smtClean="0"/>
              <a:t>Arbeitsgruppen, Projekte, Anlässe (</a:t>
            </a:r>
            <a:r>
              <a:rPr lang="de-CH" dirty="0" err="1" smtClean="0"/>
              <a:t>LehrerInnen-Apéro</a:t>
            </a:r>
            <a:r>
              <a:rPr lang="de-CH" dirty="0" smtClean="0"/>
              <a:t>, Clean </a:t>
            </a:r>
            <a:r>
              <a:rPr lang="de-CH" dirty="0" err="1" smtClean="0"/>
              <a:t>up</a:t>
            </a:r>
            <a:r>
              <a:rPr lang="de-CH" dirty="0" smtClean="0"/>
              <a:t> Day, Tag des Kindes, Verkehrssicherheit)</a:t>
            </a:r>
          </a:p>
          <a:p>
            <a:r>
              <a:rPr lang="de-CH" dirty="0" smtClean="0"/>
              <a:t>«</a:t>
            </a:r>
            <a:r>
              <a:rPr lang="de-CH" dirty="0" err="1" smtClean="0"/>
              <a:t>Zückerli</a:t>
            </a:r>
            <a:r>
              <a:rPr lang="de-CH" dirty="0" smtClean="0"/>
              <a:t>»; nahe am Puls, „Zugang in die Schule“</a:t>
            </a:r>
          </a:p>
          <a:p>
            <a:r>
              <a:rPr lang="de-CH" dirty="0" smtClean="0"/>
              <a:t>Mitsprache, Mitarbeit, Mitbestimmung, Mitverantwortung</a:t>
            </a:r>
          </a:p>
          <a:p>
            <a:r>
              <a:rPr lang="de-CH" dirty="0" smtClean="0"/>
              <a:t>Schnittstelle zu Bildungskommission über Elternrat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2445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Erwartetes Engagement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Kontakt mit Lehrperson / Eltern der Klasse</a:t>
            </a:r>
          </a:p>
          <a:p>
            <a:r>
              <a:rPr lang="de-CH" dirty="0" smtClean="0"/>
              <a:t>Schnittstelle Eltern / Elterngruppe (EG)</a:t>
            </a:r>
          </a:p>
          <a:p>
            <a:r>
              <a:rPr lang="de-CH" dirty="0" smtClean="0"/>
              <a:t>Teilnahme an Sitzungen EG (ca. 4x im Schuljahr), </a:t>
            </a:r>
            <a:r>
              <a:rPr lang="de-CH" dirty="0"/>
              <a:t>s</a:t>
            </a:r>
            <a:r>
              <a:rPr lang="de-CH" dirty="0" smtClean="0"/>
              <a:t>ich einbringen, mitdenken, mitdiskutieren, mitmachen</a:t>
            </a:r>
          </a:p>
          <a:p>
            <a:r>
              <a:rPr lang="de-CH" dirty="0" smtClean="0"/>
              <a:t>Nach Möglichkeit und Wunsch Mitarbeit in Projektgruppen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11681829" y="65247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662440" y="63599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0722077" y="46245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4862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Breitbild</PresentationFormat>
  <Paragraphs>45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Elternmitwirkung in der Gemeinde Belp</vt:lpstr>
      <vt:lpstr>Organisation Elternmitwirkung</vt:lpstr>
      <vt:lpstr>PowerPoint-Präsentation</vt:lpstr>
      <vt:lpstr>Was wird in der Elternmitwirkung gemacht</vt:lpstr>
      <vt:lpstr>Erwartetes Engagement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Sigrist Christoph, ITS-OUS-SYN-PEP-PM1</dc:creator>
  <cp:lastModifiedBy>Weber Michel</cp:lastModifiedBy>
  <cp:revision>58</cp:revision>
  <dcterms:created xsi:type="dcterms:W3CDTF">2014-03-18T07:35:41Z</dcterms:created>
  <dcterms:modified xsi:type="dcterms:W3CDTF">2016-11-21T12:27:34Z</dcterms:modified>
</cp:coreProperties>
</file>