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7" r:id="rId3"/>
    <p:sldId id="258" r:id="rId4"/>
    <p:sldId id="263" r:id="rId5"/>
    <p:sldId id="264" r:id="rId6"/>
    <p:sldId id="266" r:id="rId7"/>
    <p:sldId id="267" r:id="rId8"/>
    <p:sldId id="268" r:id="rId9"/>
    <p:sldId id="269" r:id="rId10"/>
    <p:sldId id="270"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76" autoAdjust="0"/>
    <p:restoredTop sz="94660"/>
  </p:normalViewPr>
  <p:slideViewPr>
    <p:cSldViewPr snapToGrid="0">
      <p:cViewPr varScale="1">
        <p:scale>
          <a:sx n="56" d="100"/>
          <a:sy n="56" d="100"/>
        </p:scale>
        <p:origin x="78" y="11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322723-5917-402F-B7CF-E994CE6DA55F}" type="datetimeFigureOut">
              <a:rPr lang="de-CH" smtClean="0"/>
              <a:t>27.02.2018</a:t>
            </a:fld>
            <a:endParaRPr lang="de-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500166-D483-4050-9D63-33414815F5CB}" type="slidenum">
              <a:rPr lang="de-CH" smtClean="0"/>
              <a:t>‹Nr.›</a:t>
            </a:fld>
            <a:endParaRPr lang="de-CH"/>
          </a:p>
        </p:txBody>
      </p:sp>
    </p:spTree>
    <p:extLst>
      <p:ext uri="{BB962C8B-B14F-4D97-AF65-F5344CB8AC3E}">
        <p14:creationId xmlns:p14="http://schemas.microsoft.com/office/powerpoint/2010/main" val="308313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r>
              <a:rPr lang="de-CH" smtClean="0"/>
              <a:t>14. März 2018</a:t>
            </a:r>
            <a:endParaRPr lang="de-CH"/>
          </a:p>
        </p:txBody>
      </p:sp>
      <p:sp>
        <p:nvSpPr>
          <p:cNvPr id="5" name="Fußzeilenplatzhalter 4"/>
          <p:cNvSpPr>
            <a:spLocks noGrp="1"/>
          </p:cNvSpPr>
          <p:nvPr>
            <p:ph type="ftr" sz="quarter" idx="11"/>
          </p:nvPr>
        </p:nvSpPr>
        <p:spPr/>
        <p:txBody>
          <a:bodyPr/>
          <a:lstStyle/>
          <a:p>
            <a:r>
              <a:rPr lang="de-CH" smtClean="0"/>
              <a:t>Erziehung in der Schule und zuhause</a:t>
            </a:r>
            <a:endParaRPr lang="de-CH"/>
          </a:p>
        </p:txBody>
      </p:sp>
      <p:sp>
        <p:nvSpPr>
          <p:cNvPr id="6" name="Foliennummernplatzhalter 5"/>
          <p:cNvSpPr>
            <a:spLocks noGrp="1"/>
          </p:cNvSpPr>
          <p:nvPr>
            <p:ph type="sldNum" sz="quarter" idx="12"/>
          </p:nvPr>
        </p:nvSpPr>
        <p:spPr/>
        <p:txBody>
          <a:bodyPr/>
          <a:lstStyle/>
          <a:p>
            <a:fld id="{8209E074-04BD-481A-B325-55C9D2CC87BB}" type="slidenum">
              <a:rPr lang="de-CH" smtClean="0"/>
              <a:t>‹Nr.›</a:t>
            </a:fld>
            <a:endParaRPr lang="de-CH"/>
          </a:p>
        </p:txBody>
      </p:sp>
    </p:spTree>
    <p:extLst>
      <p:ext uri="{BB962C8B-B14F-4D97-AF65-F5344CB8AC3E}">
        <p14:creationId xmlns:p14="http://schemas.microsoft.com/office/powerpoint/2010/main" val="3027277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r>
              <a:rPr lang="de-CH" smtClean="0"/>
              <a:t>14. März 2018</a:t>
            </a:r>
            <a:endParaRPr lang="de-CH"/>
          </a:p>
        </p:txBody>
      </p:sp>
      <p:sp>
        <p:nvSpPr>
          <p:cNvPr id="5" name="Fußzeilenplatzhalter 4"/>
          <p:cNvSpPr>
            <a:spLocks noGrp="1"/>
          </p:cNvSpPr>
          <p:nvPr>
            <p:ph type="ftr" sz="quarter" idx="11"/>
          </p:nvPr>
        </p:nvSpPr>
        <p:spPr/>
        <p:txBody>
          <a:bodyPr/>
          <a:lstStyle/>
          <a:p>
            <a:r>
              <a:rPr lang="de-CH" smtClean="0"/>
              <a:t>Erziehung in der Schule und zuhause</a:t>
            </a:r>
            <a:endParaRPr lang="de-CH"/>
          </a:p>
        </p:txBody>
      </p:sp>
      <p:sp>
        <p:nvSpPr>
          <p:cNvPr id="6" name="Foliennummernplatzhalter 5"/>
          <p:cNvSpPr>
            <a:spLocks noGrp="1"/>
          </p:cNvSpPr>
          <p:nvPr>
            <p:ph type="sldNum" sz="quarter" idx="12"/>
          </p:nvPr>
        </p:nvSpPr>
        <p:spPr/>
        <p:txBody>
          <a:bodyPr/>
          <a:lstStyle/>
          <a:p>
            <a:fld id="{8209E074-04BD-481A-B325-55C9D2CC87BB}" type="slidenum">
              <a:rPr lang="de-CH" smtClean="0"/>
              <a:t>‹Nr.›</a:t>
            </a:fld>
            <a:endParaRPr lang="de-CH"/>
          </a:p>
        </p:txBody>
      </p:sp>
    </p:spTree>
    <p:extLst>
      <p:ext uri="{BB962C8B-B14F-4D97-AF65-F5344CB8AC3E}">
        <p14:creationId xmlns:p14="http://schemas.microsoft.com/office/powerpoint/2010/main" val="3195355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r>
              <a:rPr lang="de-CH" smtClean="0"/>
              <a:t>14. März 2018</a:t>
            </a:r>
            <a:endParaRPr lang="de-CH"/>
          </a:p>
        </p:txBody>
      </p:sp>
      <p:sp>
        <p:nvSpPr>
          <p:cNvPr id="5" name="Fußzeilenplatzhalter 4"/>
          <p:cNvSpPr>
            <a:spLocks noGrp="1"/>
          </p:cNvSpPr>
          <p:nvPr>
            <p:ph type="ftr" sz="quarter" idx="11"/>
          </p:nvPr>
        </p:nvSpPr>
        <p:spPr/>
        <p:txBody>
          <a:bodyPr/>
          <a:lstStyle/>
          <a:p>
            <a:r>
              <a:rPr lang="de-CH" smtClean="0"/>
              <a:t>Erziehung in der Schule und zuhause</a:t>
            </a:r>
            <a:endParaRPr lang="de-CH"/>
          </a:p>
        </p:txBody>
      </p:sp>
      <p:sp>
        <p:nvSpPr>
          <p:cNvPr id="6" name="Foliennummernplatzhalter 5"/>
          <p:cNvSpPr>
            <a:spLocks noGrp="1"/>
          </p:cNvSpPr>
          <p:nvPr>
            <p:ph type="sldNum" sz="quarter" idx="12"/>
          </p:nvPr>
        </p:nvSpPr>
        <p:spPr/>
        <p:txBody>
          <a:bodyPr/>
          <a:lstStyle/>
          <a:p>
            <a:fld id="{8209E074-04BD-481A-B325-55C9D2CC87BB}" type="slidenum">
              <a:rPr lang="de-CH" smtClean="0"/>
              <a:t>‹Nr.›</a:t>
            </a:fld>
            <a:endParaRPr lang="de-CH"/>
          </a:p>
        </p:txBody>
      </p:sp>
    </p:spTree>
    <p:extLst>
      <p:ext uri="{BB962C8B-B14F-4D97-AF65-F5344CB8AC3E}">
        <p14:creationId xmlns:p14="http://schemas.microsoft.com/office/powerpoint/2010/main" val="1124354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r>
              <a:rPr lang="de-CH" smtClean="0"/>
              <a:t>14. März 2018</a:t>
            </a:r>
            <a:endParaRPr lang="de-CH"/>
          </a:p>
        </p:txBody>
      </p:sp>
      <p:sp>
        <p:nvSpPr>
          <p:cNvPr id="5" name="Fußzeilenplatzhalter 4"/>
          <p:cNvSpPr>
            <a:spLocks noGrp="1"/>
          </p:cNvSpPr>
          <p:nvPr>
            <p:ph type="ftr" sz="quarter" idx="11"/>
          </p:nvPr>
        </p:nvSpPr>
        <p:spPr/>
        <p:txBody>
          <a:bodyPr/>
          <a:lstStyle/>
          <a:p>
            <a:r>
              <a:rPr lang="de-CH" smtClean="0"/>
              <a:t>Erziehung in der Schule und zuhause</a:t>
            </a:r>
            <a:endParaRPr lang="de-CH"/>
          </a:p>
        </p:txBody>
      </p:sp>
      <p:sp>
        <p:nvSpPr>
          <p:cNvPr id="6" name="Foliennummernplatzhalter 5"/>
          <p:cNvSpPr>
            <a:spLocks noGrp="1"/>
          </p:cNvSpPr>
          <p:nvPr>
            <p:ph type="sldNum" sz="quarter" idx="12"/>
          </p:nvPr>
        </p:nvSpPr>
        <p:spPr/>
        <p:txBody>
          <a:bodyPr/>
          <a:lstStyle/>
          <a:p>
            <a:fld id="{8209E074-04BD-481A-B325-55C9D2CC87BB}" type="slidenum">
              <a:rPr lang="de-CH" smtClean="0"/>
              <a:t>‹Nr.›</a:t>
            </a:fld>
            <a:endParaRPr lang="de-CH"/>
          </a:p>
        </p:txBody>
      </p:sp>
      <p:cxnSp>
        <p:nvCxnSpPr>
          <p:cNvPr id="7" name="Gerader Verbinder 6"/>
          <p:cNvCxnSpPr/>
          <p:nvPr userDrawn="1"/>
        </p:nvCxnSpPr>
        <p:spPr>
          <a:xfrm>
            <a:off x="190123" y="6356350"/>
            <a:ext cx="11633703"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8" name="Gerader Verbinder 7"/>
          <p:cNvCxnSpPr/>
          <p:nvPr userDrawn="1"/>
        </p:nvCxnSpPr>
        <p:spPr>
          <a:xfrm>
            <a:off x="190123" y="869622"/>
            <a:ext cx="11633703" cy="0"/>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747638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r>
              <a:rPr lang="de-CH" smtClean="0"/>
              <a:t>14. März 2018</a:t>
            </a:r>
            <a:endParaRPr lang="de-CH"/>
          </a:p>
        </p:txBody>
      </p:sp>
      <p:sp>
        <p:nvSpPr>
          <p:cNvPr id="5" name="Fußzeilenplatzhalter 4"/>
          <p:cNvSpPr>
            <a:spLocks noGrp="1"/>
          </p:cNvSpPr>
          <p:nvPr>
            <p:ph type="ftr" sz="quarter" idx="11"/>
          </p:nvPr>
        </p:nvSpPr>
        <p:spPr/>
        <p:txBody>
          <a:bodyPr/>
          <a:lstStyle/>
          <a:p>
            <a:r>
              <a:rPr lang="de-CH" smtClean="0"/>
              <a:t>Erziehung in der Schule und zuhause</a:t>
            </a:r>
            <a:endParaRPr lang="de-CH"/>
          </a:p>
        </p:txBody>
      </p:sp>
      <p:sp>
        <p:nvSpPr>
          <p:cNvPr id="6" name="Foliennummernplatzhalter 5"/>
          <p:cNvSpPr>
            <a:spLocks noGrp="1"/>
          </p:cNvSpPr>
          <p:nvPr>
            <p:ph type="sldNum" sz="quarter" idx="12"/>
          </p:nvPr>
        </p:nvSpPr>
        <p:spPr/>
        <p:txBody>
          <a:bodyPr/>
          <a:lstStyle/>
          <a:p>
            <a:fld id="{8209E074-04BD-481A-B325-55C9D2CC87BB}" type="slidenum">
              <a:rPr lang="de-CH" smtClean="0"/>
              <a:t>‹Nr.›</a:t>
            </a:fld>
            <a:endParaRPr lang="de-CH"/>
          </a:p>
        </p:txBody>
      </p:sp>
    </p:spTree>
    <p:extLst>
      <p:ext uri="{BB962C8B-B14F-4D97-AF65-F5344CB8AC3E}">
        <p14:creationId xmlns:p14="http://schemas.microsoft.com/office/powerpoint/2010/main" val="2487038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r>
              <a:rPr lang="de-CH" smtClean="0"/>
              <a:t>14. März 2018</a:t>
            </a:r>
            <a:endParaRPr lang="de-CH"/>
          </a:p>
        </p:txBody>
      </p:sp>
      <p:sp>
        <p:nvSpPr>
          <p:cNvPr id="6" name="Fußzeilenplatzhalter 5"/>
          <p:cNvSpPr>
            <a:spLocks noGrp="1"/>
          </p:cNvSpPr>
          <p:nvPr>
            <p:ph type="ftr" sz="quarter" idx="11"/>
          </p:nvPr>
        </p:nvSpPr>
        <p:spPr/>
        <p:txBody>
          <a:bodyPr/>
          <a:lstStyle/>
          <a:p>
            <a:r>
              <a:rPr lang="de-CH" smtClean="0"/>
              <a:t>Erziehung in der Schule und zuhause</a:t>
            </a:r>
            <a:endParaRPr lang="de-CH"/>
          </a:p>
        </p:txBody>
      </p:sp>
      <p:sp>
        <p:nvSpPr>
          <p:cNvPr id="7" name="Foliennummernplatzhalter 6"/>
          <p:cNvSpPr>
            <a:spLocks noGrp="1"/>
          </p:cNvSpPr>
          <p:nvPr>
            <p:ph type="sldNum" sz="quarter" idx="12"/>
          </p:nvPr>
        </p:nvSpPr>
        <p:spPr/>
        <p:txBody>
          <a:bodyPr/>
          <a:lstStyle/>
          <a:p>
            <a:fld id="{8209E074-04BD-481A-B325-55C9D2CC87BB}" type="slidenum">
              <a:rPr lang="de-CH" smtClean="0"/>
              <a:t>‹Nr.›</a:t>
            </a:fld>
            <a:endParaRPr lang="de-CH"/>
          </a:p>
        </p:txBody>
      </p:sp>
    </p:spTree>
    <p:extLst>
      <p:ext uri="{BB962C8B-B14F-4D97-AF65-F5344CB8AC3E}">
        <p14:creationId xmlns:p14="http://schemas.microsoft.com/office/powerpoint/2010/main" val="3948012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r>
              <a:rPr lang="de-CH" smtClean="0"/>
              <a:t>14. März 2018</a:t>
            </a:r>
            <a:endParaRPr lang="de-CH"/>
          </a:p>
        </p:txBody>
      </p:sp>
      <p:sp>
        <p:nvSpPr>
          <p:cNvPr id="8" name="Fußzeilenplatzhalter 7"/>
          <p:cNvSpPr>
            <a:spLocks noGrp="1"/>
          </p:cNvSpPr>
          <p:nvPr>
            <p:ph type="ftr" sz="quarter" idx="11"/>
          </p:nvPr>
        </p:nvSpPr>
        <p:spPr/>
        <p:txBody>
          <a:bodyPr/>
          <a:lstStyle/>
          <a:p>
            <a:r>
              <a:rPr lang="de-CH" smtClean="0"/>
              <a:t>Erziehung in der Schule und zuhause</a:t>
            </a:r>
            <a:endParaRPr lang="de-CH"/>
          </a:p>
        </p:txBody>
      </p:sp>
      <p:sp>
        <p:nvSpPr>
          <p:cNvPr id="9" name="Foliennummernplatzhalter 8"/>
          <p:cNvSpPr>
            <a:spLocks noGrp="1"/>
          </p:cNvSpPr>
          <p:nvPr>
            <p:ph type="sldNum" sz="quarter" idx="12"/>
          </p:nvPr>
        </p:nvSpPr>
        <p:spPr/>
        <p:txBody>
          <a:bodyPr/>
          <a:lstStyle/>
          <a:p>
            <a:fld id="{8209E074-04BD-481A-B325-55C9D2CC87BB}" type="slidenum">
              <a:rPr lang="de-CH" smtClean="0"/>
              <a:t>‹Nr.›</a:t>
            </a:fld>
            <a:endParaRPr lang="de-CH"/>
          </a:p>
        </p:txBody>
      </p:sp>
    </p:spTree>
    <p:extLst>
      <p:ext uri="{BB962C8B-B14F-4D97-AF65-F5344CB8AC3E}">
        <p14:creationId xmlns:p14="http://schemas.microsoft.com/office/powerpoint/2010/main" val="2127967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r>
              <a:rPr lang="de-CH" smtClean="0"/>
              <a:t>14. März 2018</a:t>
            </a:r>
            <a:endParaRPr lang="de-CH"/>
          </a:p>
        </p:txBody>
      </p:sp>
      <p:sp>
        <p:nvSpPr>
          <p:cNvPr id="4" name="Fußzeilenplatzhalter 3"/>
          <p:cNvSpPr>
            <a:spLocks noGrp="1"/>
          </p:cNvSpPr>
          <p:nvPr>
            <p:ph type="ftr" sz="quarter" idx="11"/>
          </p:nvPr>
        </p:nvSpPr>
        <p:spPr/>
        <p:txBody>
          <a:bodyPr/>
          <a:lstStyle/>
          <a:p>
            <a:r>
              <a:rPr lang="de-CH" smtClean="0"/>
              <a:t>Erziehung in der Schule und zuhause</a:t>
            </a:r>
            <a:endParaRPr lang="de-CH"/>
          </a:p>
        </p:txBody>
      </p:sp>
      <p:sp>
        <p:nvSpPr>
          <p:cNvPr id="5" name="Foliennummernplatzhalter 4"/>
          <p:cNvSpPr>
            <a:spLocks noGrp="1"/>
          </p:cNvSpPr>
          <p:nvPr>
            <p:ph type="sldNum" sz="quarter" idx="12"/>
          </p:nvPr>
        </p:nvSpPr>
        <p:spPr/>
        <p:txBody>
          <a:bodyPr/>
          <a:lstStyle/>
          <a:p>
            <a:fld id="{8209E074-04BD-481A-B325-55C9D2CC87BB}" type="slidenum">
              <a:rPr lang="de-CH" smtClean="0"/>
              <a:t>‹Nr.›</a:t>
            </a:fld>
            <a:endParaRPr lang="de-CH"/>
          </a:p>
        </p:txBody>
      </p:sp>
    </p:spTree>
    <p:extLst>
      <p:ext uri="{BB962C8B-B14F-4D97-AF65-F5344CB8AC3E}">
        <p14:creationId xmlns:p14="http://schemas.microsoft.com/office/powerpoint/2010/main" val="1337092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CH" smtClean="0"/>
              <a:t>14. März 2018</a:t>
            </a:r>
            <a:endParaRPr lang="de-CH"/>
          </a:p>
        </p:txBody>
      </p:sp>
      <p:sp>
        <p:nvSpPr>
          <p:cNvPr id="3" name="Fußzeilenplatzhalter 2"/>
          <p:cNvSpPr>
            <a:spLocks noGrp="1"/>
          </p:cNvSpPr>
          <p:nvPr>
            <p:ph type="ftr" sz="quarter" idx="11"/>
          </p:nvPr>
        </p:nvSpPr>
        <p:spPr/>
        <p:txBody>
          <a:bodyPr/>
          <a:lstStyle/>
          <a:p>
            <a:r>
              <a:rPr lang="de-CH" smtClean="0"/>
              <a:t>Erziehung in der Schule und zuhause</a:t>
            </a:r>
            <a:endParaRPr lang="de-CH"/>
          </a:p>
        </p:txBody>
      </p:sp>
      <p:sp>
        <p:nvSpPr>
          <p:cNvPr id="4" name="Foliennummernplatzhalter 3"/>
          <p:cNvSpPr>
            <a:spLocks noGrp="1"/>
          </p:cNvSpPr>
          <p:nvPr>
            <p:ph type="sldNum" sz="quarter" idx="12"/>
          </p:nvPr>
        </p:nvSpPr>
        <p:spPr/>
        <p:txBody>
          <a:bodyPr/>
          <a:lstStyle/>
          <a:p>
            <a:fld id="{8209E074-04BD-481A-B325-55C9D2CC87BB}" type="slidenum">
              <a:rPr lang="de-CH" smtClean="0"/>
              <a:t>‹Nr.›</a:t>
            </a:fld>
            <a:endParaRPr lang="de-CH"/>
          </a:p>
        </p:txBody>
      </p:sp>
    </p:spTree>
    <p:extLst>
      <p:ext uri="{BB962C8B-B14F-4D97-AF65-F5344CB8AC3E}">
        <p14:creationId xmlns:p14="http://schemas.microsoft.com/office/powerpoint/2010/main" val="669900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r>
              <a:rPr lang="de-CH" smtClean="0"/>
              <a:t>14. März 2018</a:t>
            </a:r>
            <a:endParaRPr lang="de-CH"/>
          </a:p>
        </p:txBody>
      </p:sp>
      <p:sp>
        <p:nvSpPr>
          <p:cNvPr id="6" name="Fußzeilenplatzhalter 5"/>
          <p:cNvSpPr>
            <a:spLocks noGrp="1"/>
          </p:cNvSpPr>
          <p:nvPr>
            <p:ph type="ftr" sz="quarter" idx="11"/>
          </p:nvPr>
        </p:nvSpPr>
        <p:spPr/>
        <p:txBody>
          <a:bodyPr/>
          <a:lstStyle/>
          <a:p>
            <a:r>
              <a:rPr lang="de-CH" smtClean="0"/>
              <a:t>Erziehung in der Schule und zuhause</a:t>
            </a:r>
            <a:endParaRPr lang="de-CH"/>
          </a:p>
        </p:txBody>
      </p:sp>
      <p:sp>
        <p:nvSpPr>
          <p:cNvPr id="7" name="Foliennummernplatzhalter 6"/>
          <p:cNvSpPr>
            <a:spLocks noGrp="1"/>
          </p:cNvSpPr>
          <p:nvPr>
            <p:ph type="sldNum" sz="quarter" idx="12"/>
          </p:nvPr>
        </p:nvSpPr>
        <p:spPr/>
        <p:txBody>
          <a:bodyPr/>
          <a:lstStyle/>
          <a:p>
            <a:fld id="{8209E074-04BD-481A-B325-55C9D2CC87BB}" type="slidenum">
              <a:rPr lang="de-CH" smtClean="0"/>
              <a:t>‹Nr.›</a:t>
            </a:fld>
            <a:endParaRPr lang="de-CH"/>
          </a:p>
        </p:txBody>
      </p:sp>
    </p:spTree>
    <p:extLst>
      <p:ext uri="{BB962C8B-B14F-4D97-AF65-F5344CB8AC3E}">
        <p14:creationId xmlns:p14="http://schemas.microsoft.com/office/powerpoint/2010/main" val="3658742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r>
              <a:rPr lang="de-CH" smtClean="0"/>
              <a:t>14. März 2018</a:t>
            </a:r>
            <a:endParaRPr lang="de-CH"/>
          </a:p>
        </p:txBody>
      </p:sp>
      <p:sp>
        <p:nvSpPr>
          <p:cNvPr id="6" name="Fußzeilenplatzhalter 5"/>
          <p:cNvSpPr>
            <a:spLocks noGrp="1"/>
          </p:cNvSpPr>
          <p:nvPr>
            <p:ph type="ftr" sz="quarter" idx="11"/>
          </p:nvPr>
        </p:nvSpPr>
        <p:spPr/>
        <p:txBody>
          <a:bodyPr/>
          <a:lstStyle/>
          <a:p>
            <a:r>
              <a:rPr lang="de-CH" smtClean="0"/>
              <a:t>Erziehung in der Schule und zuhause</a:t>
            </a:r>
            <a:endParaRPr lang="de-CH"/>
          </a:p>
        </p:txBody>
      </p:sp>
      <p:sp>
        <p:nvSpPr>
          <p:cNvPr id="7" name="Foliennummernplatzhalter 6"/>
          <p:cNvSpPr>
            <a:spLocks noGrp="1"/>
          </p:cNvSpPr>
          <p:nvPr>
            <p:ph type="sldNum" sz="quarter" idx="12"/>
          </p:nvPr>
        </p:nvSpPr>
        <p:spPr/>
        <p:txBody>
          <a:bodyPr/>
          <a:lstStyle/>
          <a:p>
            <a:fld id="{8209E074-04BD-481A-B325-55C9D2CC87BB}" type="slidenum">
              <a:rPr lang="de-CH" smtClean="0"/>
              <a:t>‹Nr.›</a:t>
            </a:fld>
            <a:endParaRPr lang="de-CH"/>
          </a:p>
        </p:txBody>
      </p:sp>
    </p:spTree>
    <p:extLst>
      <p:ext uri="{BB962C8B-B14F-4D97-AF65-F5344CB8AC3E}">
        <p14:creationId xmlns:p14="http://schemas.microsoft.com/office/powerpoint/2010/main" val="7387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CH" smtClean="0"/>
              <a:t>14. März 2018</a:t>
            </a:r>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CH" smtClean="0"/>
              <a:t>Erziehung in der Schule und zuhause</a:t>
            </a:r>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09E074-04BD-481A-B325-55C9D2CC87BB}" type="slidenum">
              <a:rPr lang="de-CH" smtClean="0"/>
              <a:t>‹Nr.›</a:t>
            </a:fld>
            <a:endParaRPr lang="de-CH"/>
          </a:p>
        </p:txBody>
      </p:sp>
    </p:spTree>
    <p:extLst>
      <p:ext uri="{BB962C8B-B14F-4D97-AF65-F5344CB8AC3E}">
        <p14:creationId xmlns:p14="http://schemas.microsoft.com/office/powerpoint/2010/main" val="2531216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393190" y="1417320"/>
            <a:ext cx="10258767" cy="369332"/>
          </a:xfrm>
          <a:prstGeom prst="rect">
            <a:avLst/>
          </a:prstGeom>
          <a:noFill/>
        </p:spPr>
        <p:txBody>
          <a:bodyPr wrap="square" rtlCol="0">
            <a:spAutoFit/>
          </a:bodyPr>
          <a:lstStyle/>
          <a:p>
            <a:r>
              <a:rPr lang="de-CH" dirty="0" smtClean="0"/>
              <a:t>Bildungs- &amp; </a:t>
            </a:r>
            <a:r>
              <a:rPr lang="de-CH" dirty="0" smtClean="0"/>
              <a:t>Kulturkommission   I   Abteilung Bildung   </a:t>
            </a:r>
            <a:r>
              <a:rPr lang="de-CH" dirty="0" smtClean="0"/>
              <a:t>I   </a:t>
            </a:r>
            <a:r>
              <a:rPr lang="de-CH" dirty="0" smtClean="0">
                <a:solidFill>
                  <a:srgbClr val="C00000"/>
                </a:solidFill>
              </a:rPr>
              <a:t>Bildung im Gespräch   </a:t>
            </a:r>
            <a:r>
              <a:rPr lang="de-CH" dirty="0" smtClean="0"/>
              <a:t>I   14. März 2018</a:t>
            </a:r>
            <a:endParaRPr lang="de-CH" dirty="0"/>
          </a:p>
        </p:txBody>
      </p:sp>
      <p:pic>
        <p:nvPicPr>
          <p:cNvPr id="6" name="Oaw.2007073117505982890682.01745"/>
          <p:cNvPicPr/>
          <p:nvPr/>
        </p:nvPicPr>
        <p:blipFill rotWithShape="1">
          <a:blip r:embed="rId2" cstate="print">
            <a:extLst>
              <a:ext uri="{28A0092B-C50C-407E-A947-70E740481C1C}">
                <a14:useLocalDpi xmlns:a14="http://schemas.microsoft.com/office/drawing/2010/main" val="0"/>
              </a:ext>
            </a:extLst>
          </a:blip>
          <a:srcRect l="11455" t="26292" r="54314" b="26856"/>
          <a:stretch/>
        </p:blipFill>
        <p:spPr>
          <a:xfrm>
            <a:off x="493775" y="658368"/>
            <a:ext cx="2587753" cy="758952"/>
          </a:xfrm>
          <a:prstGeom prst="rect">
            <a:avLst/>
          </a:prstGeom>
        </p:spPr>
      </p:pic>
      <p:sp>
        <p:nvSpPr>
          <p:cNvPr id="7" name="Textfeld 6"/>
          <p:cNvSpPr txBox="1"/>
          <p:nvPr/>
        </p:nvSpPr>
        <p:spPr>
          <a:xfrm>
            <a:off x="393191" y="2715768"/>
            <a:ext cx="7004305" cy="1138773"/>
          </a:xfrm>
          <a:prstGeom prst="rect">
            <a:avLst/>
          </a:prstGeom>
          <a:noFill/>
        </p:spPr>
        <p:txBody>
          <a:bodyPr wrap="square" rtlCol="0">
            <a:spAutoFit/>
          </a:bodyPr>
          <a:lstStyle/>
          <a:p>
            <a:r>
              <a:rPr lang="de-CH" sz="3200" dirty="0" smtClean="0"/>
              <a:t>Erziehung in der Schule und zuhause</a:t>
            </a:r>
          </a:p>
          <a:p>
            <a:r>
              <a:rPr lang="de-CH" dirty="0" smtClean="0"/>
              <a:t>Input von Beat U. Spirgi</a:t>
            </a:r>
          </a:p>
          <a:p>
            <a:r>
              <a:rPr lang="de-CH" dirty="0" smtClean="0"/>
              <a:t>Mitglied BIKU / Pädagoge &amp; Dozent PHBern</a:t>
            </a:r>
            <a:endParaRPr lang="de-CH" dirty="0"/>
          </a:p>
        </p:txBody>
      </p:sp>
    </p:spTree>
    <p:extLst>
      <p:ext uri="{BB962C8B-B14F-4D97-AF65-F5344CB8AC3E}">
        <p14:creationId xmlns:p14="http://schemas.microsoft.com/office/powerpoint/2010/main" val="1572310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CH" dirty="0" smtClean="0"/>
              <a:t>14. März 2018</a:t>
            </a:r>
            <a:endParaRPr lang="de-CH" dirty="0"/>
          </a:p>
        </p:txBody>
      </p:sp>
      <p:sp>
        <p:nvSpPr>
          <p:cNvPr id="5" name="Fußzeilenplatzhalter 4"/>
          <p:cNvSpPr>
            <a:spLocks noGrp="1"/>
          </p:cNvSpPr>
          <p:nvPr>
            <p:ph type="ftr" sz="quarter" idx="11"/>
          </p:nvPr>
        </p:nvSpPr>
        <p:spPr/>
        <p:txBody>
          <a:bodyPr/>
          <a:lstStyle/>
          <a:p>
            <a:r>
              <a:rPr lang="de-CH" smtClean="0"/>
              <a:t>Erziehung in der Schule und zuhause</a:t>
            </a:r>
            <a:endParaRPr lang="de-CH"/>
          </a:p>
        </p:txBody>
      </p:sp>
      <p:sp>
        <p:nvSpPr>
          <p:cNvPr id="6" name="Foliennummernplatzhalter 5"/>
          <p:cNvSpPr>
            <a:spLocks noGrp="1"/>
          </p:cNvSpPr>
          <p:nvPr>
            <p:ph type="sldNum" sz="quarter" idx="12"/>
          </p:nvPr>
        </p:nvSpPr>
        <p:spPr>
          <a:xfrm>
            <a:off x="8515230" y="6367138"/>
            <a:ext cx="2743200" cy="365125"/>
          </a:xfrm>
        </p:spPr>
        <p:txBody>
          <a:bodyPr/>
          <a:lstStyle/>
          <a:p>
            <a:fld id="{8209E074-04BD-481A-B325-55C9D2CC87BB}" type="slidenum">
              <a:rPr lang="de-CH" smtClean="0"/>
              <a:t>10</a:t>
            </a:fld>
            <a:endParaRPr lang="de-CH"/>
          </a:p>
        </p:txBody>
      </p:sp>
      <p:sp>
        <p:nvSpPr>
          <p:cNvPr id="7" name="Textfeld 6"/>
          <p:cNvSpPr txBox="1"/>
          <p:nvPr/>
        </p:nvSpPr>
        <p:spPr>
          <a:xfrm>
            <a:off x="228226" y="244938"/>
            <a:ext cx="11735548" cy="461665"/>
          </a:xfrm>
          <a:prstGeom prst="rect">
            <a:avLst/>
          </a:prstGeom>
          <a:noFill/>
        </p:spPr>
        <p:txBody>
          <a:bodyPr wrap="square" rtlCol="0">
            <a:spAutoFit/>
          </a:bodyPr>
          <a:lstStyle/>
          <a:p>
            <a:r>
              <a:rPr lang="de-CH" sz="2400" dirty="0" smtClean="0">
                <a:effectLst>
                  <a:outerShdw blurRad="38100" dist="38100" dir="2700000" algn="tl">
                    <a:srgbClr val="000000">
                      <a:alpha val="43137"/>
                    </a:srgbClr>
                  </a:outerShdw>
                </a:effectLst>
              </a:rPr>
              <a:t>6. Schluss mit einem Tipp</a:t>
            </a:r>
          </a:p>
        </p:txBody>
      </p:sp>
      <p:sp>
        <p:nvSpPr>
          <p:cNvPr id="20" name="Textfeld 19"/>
          <p:cNvSpPr txBox="1"/>
          <p:nvPr/>
        </p:nvSpPr>
        <p:spPr>
          <a:xfrm>
            <a:off x="3182001" y="3161145"/>
            <a:ext cx="5827998" cy="461665"/>
          </a:xfrm>
          <a:prstGeom prst="rect">
            <a:avLst/>
          </a:prstGeom>
          <a:noFill/>
          <a:ln>
            <a:noFill/>
          </a:ln>
        </p:spPr>
        <p:txBody>
          <a:bodyPr wrap="square" rtlCol="0">
            <a:spAutoFit/>
          </a:bodyPr>
          <a:lstStyle/>
          <a:p>
            <a:pPr algn="ctr"/>
            <a:r>
              <a:rPr lang="de-CH" sz="2400" b="1" spc="600" dirty="0" smtClean="0"/>
              <a:t>Stärken Sie das Positive!</a:t>
            </a:r>
          </a:p>
        </p:txBody>
      </p:sp>
      <p:sp>
        <p:nvSpPr>
          <p:cNvPr id="2" name="Plus 1"/>
          <p:cNvSpPr/>
          <p:nvPr/>
        </p:nvSpPr>
        <p:spPr>
          <a:xfrm>
            <a:off x="1121434" y="2536166"/>
            <a:ext cx="1794294" cy="1759789"/>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4114290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CH" smtClean="0"/>
              <a:t>14. März 2018</a:t>
            </a:r>
            <a:endParaRPr lang="de-CH"/>
          </a:p>
        </p:txBody>
      </p:sp>
      <p:sp>
        <p:nvSpPr>
          <p:cNvPr id="5" name="Fußzeilenplatzhalter 4"/>
          <p:cNvSpPr>
            <a:spLocks noGrp="1"/>
          </p:cNvSpPr>
          <p:nvPr>
            <p:ph type="ftr" sz="quarter" idx="11"/>
          </p:nvPr>
        </p:nvSpPr>
        <p:spPr/>
        <p:txBody>
          <a:bodyPr/>
          <a:lstStyle/>
          <a:p>
            <a:r>
              <a:rPr lang="de-CH" smtClean="0"/>
              <a:t>Erziehung in der Schule und zuhause</a:t>
            </a:r>
            <a:endParaRPr lang="de-CH"/>
          </a:p>
        </p:txBody>
      </p:sp>
      <p:sp>
        <p:nvSpPr>
          <p:cNvPr id="6" name="Foliennummernplatzhalter 5"/>
          <p:cNvSpPr>
            <a:spLocks noGrp="1"/>
          </p:cNvSpPr>
          <p:nvPr>
            <p:ph type="sldNum" sz="quarter" idx="12"/>
          </p:nvPr>
        </p:nvSpPr>
        <p:spPr/>
        <p:txBody>
          <a:bodyPr/>
          <a:lstStyle/>
          <a:p>
            <a:fld id="{8209E074-04BD-481A-B325-55C9D2CC87BB}" type="slidenum">
              <a:rPr lang="de-CH" smtClean="0"/>
              <a:t>2</a:t>
            </a:fld>
            <a:endParaRPr lang="de-CH"/>
          </a:p>
        </p:txBody>
      </p:sp>
      <p:sp>
        <p:nvSpPr>
          <p:cNvPr id="7" name="Textfeld 6"/>
          <p:cNvSpPr txBox="1"/>
          <p:nvPr/>
        </p:nvSpPr>
        <p:spPr>
          <a:xfrm>
            <a:off x="228226" y="973232"/>
            <a:ext cx="11735548" cy="4154984"/>
          </a:xfrm>
          <a:prstGeom prst="rect">
            <a:avLst/>
          </a:prstGeom>
          <a:noFill/>
        </p:spPr>
        <p:txBody>
          <a:bodyPr wrap="square" rtlCol="0">
            <a:spAutoFit/>
          </a:bodyPr>
          <a:lstStyle/>
          <a:p>
            <a:r>
              <a:rPr lang="de-CH" sz="2400" dirty="0" smtClean="0"/>
              <a:t>1. Was ‘Erziehung’ zuhause und in der Schule bedeutet</a:t>
            </a:r>
          </a:p>
          <a:p>
            <a:endParaRPr lang="de-CH" sz="2400" dirty="0" smtClean="0"/>
          </a:p>
          <a:p>
            <a:r>
              <a:rPr lang="de-CH" sz="2400" dirty="0" smtClean="0"/>
              <a:t>2. Die Bildungs- und Erziehungspartnerschaft</a:t>
            </a:r>
          </a:p>
          <a:p>
            <a:endParaRPr lang="de-CH" sz="2400" dirty="0"/>
          </a:p>
          <a:p>
            <a:r>
              <a:rPr lang="de-CH" sz="2400" dirty="0" smtClean="0"/>
              <a:t>3. Die Bildungs- und Erziehungspartnerschaft entwickelt sich entlang von Qualitätskriterien</a:t>
            </a:r>
          </a:p>
          <a:p>
            <a:endParaRPr lang="de-CH" sz="2400" dirty="0"/>
          </a:p>
          <a:p>
            <a:r>
              <a:rPr lang="de-CH" sz="2400" dirty="0" smtClean="0"/>
              <a:t>4. Die Bildungs- und Erziehungspartnerschaft braucht eine Idee von ‘guter Erziehung’</a:t>
            </a:r>
          </a:p>
          <a:p>
            <a:endParaRPr lang="de-CH" sz="2400" dirty="0"/>
          </a:p>
          <a:p>
            <a:r>
              <a:rPr lang="de-CH" sz="2400" dirty="0" smtClean="0"/>
              <a:t>5. Das Konzept ‘Freiheit in Grenzen’ als Umsetzungsidee ‘guter Erziehung’</a:t>
            </a:r>
          </a:p>
          <a:p>
            <a:endParaRPr lang="de-CH" sz="2400" dirty="0"/>
          </a:p>
          <a:p>
            <a:r>
              <a:rPr lang="de-CH" sz="2400" dirty="0" smtClean="0"/>
              <a:t>6. Schluss mit einem Tipp</a:t>
            </a:r>
          </a:p>
        </p:txBody>
      </p:sp>
    </p:spTree>
    <p:extLst>
      <p:ext uri="{BB962C8B-B14F-4D97-AF65-F5344CB8AC3E}">
        <p14:creationId xmlns:p14="http://schemas.microsoft.com/office/powerpoint/2010/main" val="331361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1000"/>
                                        <p:tgtEl>
                                          <p:spTgt spid="7">
                                            <p:txEl>
                                              <p:pRg st="4" end="4"/>
                                            </p:txEl>
                                          </p:spTgt>
                                        </p:tgtEl>
                                      </p:cBhvr>
                                    </p:animEffect>
                                    <p:anim calcmode="lin" valueType="num">
                                      <p:cBhvr>
                                        <p:cTn id="2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6" end="6"/>
                                            </p:txEl>
                                          </p:spTgt>
                                        </p:tgtEl>
                                        <p:attrNameLst>
                                          <p:attrName>style.visibility</p:attrName>
                                        </p:attrNameLst>
                                      </p:cBhvr>
                                      <p:to>
                                        <p:strVal val="visible"/>
                                      </p:to>
                                    </p:set>
                                    <p:animEffect transition="in" filter="fade">
                                      <p:cBhvr>
                                        <p:cTn id="28" dur="1000"/>
                                        <p:tgtEl>
                                          <p:spTgt spid="7">
                                            <p:txEl>
                                              <p:pRg st="6" end="6"/>
                                            </p:txEl>
                                          </p:spTgt>
                                        </p:tgtEl>
                                      </p:cBhvr>
                                    </p:animEffect>
                                    <p:anim calcmode="lin" valueType="num">
                                      <p:cBhvr>
                                        <p:cTn id="29"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animEffect transition="in" filter="fade">
                                      <p:cBhvr>
                                        <p:cTn id="35" dur="1000"/>
                                        <p:tgtEl>
                                          <p:spTgt spid="7">
                                            <p:txEl>
                                              <p:pRg st="8" end="8"/>
                                            </p:txEl>
                                          </p:spTgt>
                                        </p:tgtEl>
                                      </p:cBhvr>
                                    </p:animEffect>
                                    <p:anim calcmode="lin" valueType="num">
                                      <p:cBhvr>
                                        <p:cTn id="36"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10" end="10"/>
                                            </p:txEl>
                                          </p:spTgt>
                                        </p:tgtEl>
                                        <p:attrNameLst>
                                          <p:attrName>style.visibility</p:attrName>
                                        </p:attrNameLst>
                                      </p:cBhvr>
                                      <p:to>
                                        <p:strVal val="visible"/>
                                      </p:to>
                                    </p:set>
                                    <p:animEffect transition="in" filter="fade">
                                      <p:cBhvr>
                                        <p:cTn id="42" dur="1000"/>
                                        <p:tgtEl>
                                          <p:spTgt spid="7">
                                            <p:txEl>
                                              <p:pRg st="10" end="10"/>
                                            </p:txEl>
                                          </p:spTgt>
                                        </p:tgtEl>
                                      </p:cBhvr>
                                    </p:animEffect>
                                    <p:anim calcmode="lin" valueType="num">
                                      <p:cBhvr>
                                        <p:cTn id="43"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CH" smtClean="0"/>
              <a:t>14. März 2018</a:t>
            </a:r>
            <a:endParaRPr lang="de-CH"/>
          </a:p>
        </p:txBody>
      </p:sp>
      <p:sp>
        <p:nvSpPr>
          <p:cNvPr id="5" name="Fußzeilenplatzhalter 4"/>
          <p:cNvSpPr>
            <a:spLocks noGrp="1"/>
          </p:cNvSpPr>
          <p:nvPr>
            <p:ph type="ftr" sz="quarter" idx="11"/>
          </p:nvPr>
        </p:nvSpPr>
        <p:spPr/>
        <p:txBody>
          <a:bodyPr/>
          <a:lstStyle/>
          <a:p>
            <a:r>
              <a:rPr lang="de-CH" smtClean="0"/>
              <a:t>Erziehung in der Schule und zuhause</a:t>
            </a:r>
            <a:endParaRPr lang="de-CH"/>
          </a:p>
        </p:txBody>
      </p:sp>
      <p:sp>
        <p:nvSpPr>
          <p:cNvPr id="6" name="Foliennummernplatzhalter 5"/>
          <p:cNvSpPr>
            <a:spLocks noGrp="1"/>
          </p:cNvSpPr>
          <p:nvPr>
            <p:ph type="sldNum" sz="quarter" idx="12"/>
          </p:nvPr>
        </p:nvSpPr>
        <p:spPr>
          <a:xfrm>
            <a:off x="8515230" y="6367138"/>
            <a:ext cx="2743200" cy="365125"/>
          </a:xfrm>
        </p:spPr>
        <p:txBody>
          <a:bodyPr/>
          <a:lstStyle/>
          <a:p>
            <a:fld id="{8209E074-04BD-481A-B325-55C9D2CC87BB}" type="slidenum">
              <a:rPr lang="de-CH" smtClean="0"/>
              <a:t>3</a:t>
            </a:fld>
            <a:endParaRPr lang="de-CH"/>
          </a:p>
        </p:txBody>
      </p:sp>
      <p:sp>
        <p:nvSpPr>
          <p:cNvPr id="7" name="Textfeld 6"/>
          <p:cNvSpPr txBox="1"/>
          <p:nvPr/>
        </p:nvSpPr>
        <p:spPr>
          <a:xfrm>
            <a:off x="228226" y="200210"/>
            <a:ext cx="11735548" cy="461665"/>
          </a:xfrm>
          <a:prstGeom prst="rect">
            <a:avLst/>
          </a:prstGeom>
          <a:noFill/>
        </p:spPr>
        <p:txBody>
          <a:bodyPr wrap="square" rtlCol="0">
            <a:spAutoFit/>
          </a:bodyPr>
          <a:lstStyle/>
          <a:p>
            <a:r>
              <a:rPr lang="de-CH" sz="2400" dirty="0" smtClean="0">
                <a:effectLst>
                  <a:outerShdw blurRad="38100" dist="38100" dir="2700000" algn="tl">
                    <a:srgbClr val="000000">
                      <a:alpha val="43137"/>
                    </a:srgbClr>
                  </a:outerShdw>
                </a:effectLst>
              </a:rPr>
              <a:t>1. Was ‘Erziehung’ zuhause und in der Schule bedeutet</a:t>
            </a:r>
          </a:p>
        </p:txBody>
      </p:sp>
      <p:sp>
        <p:nvSpPr>
          <p:cNvPr id="9" name="Oval 2"/>
          <p:cNvSpPr>
            <a:spLocks noChangeArrowheads="1"/>
          </p:cNvSpPr>
          <p:nvPr/>
        </p:nvSpPr>
        <p:spPr bwMode="auto">
          <a:xfrm>
            <a:off x="1995009" y="1103448"/>
            <a:ext cx="4895850" cy="5038725"/>
          </a:xfrm>
          <a:prstGeom prst="ellipse">
            <a:avLst/>
          </a:prstGeom>
          <a:solidFill>
            <a:schemeClr val="accent1">
              <a:lumMod val="75000"/>
              <a:alpha val="50000"/>
            </a:schemeClr>
          </a:solidFill>
          <a:ln w="25400">
            <a:solidFill>
              <a:srgbClr val="002060"/>
            </a:solidFill>
            <a:round/>
            <a:headEnd/>
            <a:tailEnd/>
          </a:ln>
          <a:effectLst/>
          <a:extLst/>
        </p:spPr>
        <p:txBody>
          <a:bodyPr wrap="none" anchor="ctr"/>
          <a:lstStyle/>
          <a:p>
            <a:pPr fontAlgn="auto">
              <a:spcBef>
                <a:spcPts val="0"/>
              </a:spcBef>
              <a:spcAft>
                <a:spcPts val="0"/>
              </a:spcAft>
              <a:defRPr/>
            </a:pPr>
            <a:endParaRPr lang="de-CH" sz="2000" kern="0">
              <a:solidFill>
                <a:srgbClr val="000000"/>
              </a:solidFill>
            </a:endParaRPr>
          </a:p>
        </p:txBody>
      </p:sp>
      <p:sp>
        <p:nvSpPr>
          <p:cNvPr id="10" name="Oval 3"/>
          <p:cNvSpPr>
            <a:spLocks noChangeArrowheads="1"/>
          </p:cNvSpPr>
          <p:nvPr/>
        </p:nvSpPr>
        <p:spPr bwMode="auto">
          <a:xfrm>
            <a:off x="5072377" y="1103448"/>
            <a:ext cx="5111750" cy="5038725"/>
          </a:xfrm>
          <a:prstGeom prst="ellipse">
            <a:avLst/>
          </a:prstGeom>
          <a:solidFill>
            <a:schemeClr val="accent1">
              <a:lumMod val="60000"/>
              <a:lumOff val="40000"/>
              <a:alpha val="50000"/>
            </a:schemeClr>
          </a:solidFill>
          <a:ln w="25400">
            <a:solidFill>
              <a:srgbClr val="002060"/>
            </a:solidFill>
            <a:round/>
            <a:headEnd/>
            <a:tailEnd/>
          </a:ln>
          <a:effectLst/>
          <a:extLst/>
        </p:spPr>
        <p:txBody>
          <a:bodyPr wrap="none" anchor="ctr"/>
          <a:lstStyle/>
          <a:p>
            <a:pPr fontAlgn="auto">
              <a:spcBef>
                <a:spcPts val="0"/>
              </a:spcBef>
              <a:spcAft>
                <a:spcPts val="0"/>
              </a:spcAft>
              <a:defRPr/>
            </a:pPr>
            <a:endParaRPr lang="de-CH" sz="2000" kern="0">
              <a:solidFill>
                <a:srgbClr val="000000"/>
              </a:solidFill>
            </a:endParaRPr>
          </a:p>
        </p:txBody>
      </p:sp>
      <p:sp>
        <p:nvSpPr>
          <p:cNvPr id="11" name="Text Box 10"/>
          <p:cNvSpPr txBox="1">
            <a:spLocks noChangeArrowheads="1"/>
          </p:cNvSpPr>
          <p:nvPr/>
        </p:nvSpPr>
        <p:spPr bwMode="auto">
          <a:xfrm>
            <a:off x="3186240" y="1344457"/>
            <a:ext cx="247989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auto">
              <a:spcBef>
                <a:spcPct val="50000"/>
              </a:spcBef>
              <a:spcAft>
                <a:spcPts val="0"/>
              </a:spcAft>
              <a:defRPr/>
            </a:pPr>
            <a:r>
              <a:rPr lang="de-CH" sz="2000" b="1" kern="0" spc="300" dirty="0" smtClean="0">
                <a:solidFill>
                  <a:srgbClr val="FF0000"/>
                </a:solidFill>
                <a:ea typeface="Verdana" pitchFamily="34" charset="0"/>
                <a:cs typeface="Verdana" pitchFamily="34" charset="0"/>
              </a:rPr>
              <a:t>Familie / Eltern</a:t>
            </a:r>
            <a:endParaRPr lang="de-CH" sz="2000" b="1" kern="0" spc="300" dirty="0">
              <a:solidFill>
                <a:srgbClr val="FF0000"/>
              </a:solidFill>
              <a:ea typeface="Verdana" pitchFamily="34" charset="0"/>
              <a:cs typeface="Verdana" pitchFamily="34" charset="0"/>
            </a:endParaRPr>
          </a:p>
        </p:txBody>
      </p:sp>
      <p:sp>
        <p:nvSpPr>
          <p:cNvPr id="12" name="Text Box 11"/>
          <p:cNvSpPr txBox="1">
            <a:spLocks noChangeArrowheads="1"/>
          </p:cNvSpPr>
          <p:nvPr/>
        </p:nvSpPr>
        <p:spPr bwMode="auto">
          <a:xfrm>
            <a:off x="6386033" y="1325558"/>
            <a:ext cx="246466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auto">
              <a:spcBef>
                <a:spcPct val="50000"/>
              </a:spcBef>
              <a:spcAft>
                <a:spcPts val="0"/>
              </a:spcAft>
              <a:defRPr/>
            </a:pPr>
            <a:r>
              <a:rPr lang="de-CH" sz="2000" b="1" kern="0" spc="300" dirty="0" smtClean="0">
                <a:solidFill>
                  <a:srgbClr val="FF0000"/>
                </a:solidFill>
                <a:ea typeface="Verdana" pitchFamily="34" charset="0"/>
                <a:cs typeface="Verdana" pitchFamily="34" charset="0"/>
              </a:rPr>
              <a:t>Schule/ </a:t>
            </a:r>
            <a:r>
              <a:rPr lang="de-CH" sz="2000" b="1" kern="0" spc="300" dirty="0" err="1" smtClean="0">
                <a:solidFill>
                  <a:srgbClr val="FF0000"/>
                </a:solidFill>
                <a:ea typeface="Verdana" pitchFamily="34" charset="0"/>
                <a:cs typeface="Verdana" pitchFamily="34" charset="0"/>
              </a:rPr>
              <a:t>LehrerInnen</a:t>
            </a:r>
            <a:endParaRPr lang="de-CH" sz="2000" b="1" kern="0" spc="300" dirty="0">
              <a:solidFill>
                <a:srgbClr val="FF0000"/>
              </a:solidFill>
              <a:ea typeface="Verdana" pitchFamily="34" charset="0"/>
              <a:cs typeface="Verdana" pitchFamily="34" charset="0"/>
            </a:endParaRPr>
          </a:p>
        </p:txBody>
      </p:sp>
      <p:sp>
        <p:nvSpPr>
          <p:cNvPr id="15" name="Text Box 13"/>
          <p:cNvSpPr txBox="1">
            <a:spLocks noChangeArrowheads="1"/>
          </p:cNvSpPr>
          <p:nvPr/>
        </p:nvSpPr>
        <p:spPr bwMode="auto">
          <a:xfrm>
            <a:off x="2777473" y="2006948"/>
            <a:ext cx="3442853" cy="2862322"/>
          </a:xfrm>
          <a:prstGeom prst="rect">
            <a:avLst/>
          </a:prstGeom>
          <a:noFill/>
          <a:ln w="38100">
            <a:solidFill>
              <a:srgbClr val="FF0000">
                <a:alpha val="63000"/>
              </a:srgb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auto">
              <a:spcBef>
                <a:spcPct val="50000"/>
              </a:spcBef>
              <a:spcAft>
                <a:spcPts val="0"/>
              </a:spcAft>
              <a:defRPr/>
            </a:pPr>
            <a:r>
              <a:rPr lang="de-CH" sz="2000" b="1" kern="0" dirty="0" smtClean="0">
                <a:solidFill>
                  <a:srgbClr val="0070C0"/>
                </a:solidFill>
                <a:ea typeface="Verdana" pitchFamily="34" charset="0"/>
                <a:cs typeface="Verdana" pitchFamily="34" charset="0"/>
              </a:rPr>
              <a:t>Erziehung</a:t>
            </a:r>
          </a:p>
          <a:p>
            <a:pPr marL="342900" indent="-342900" fontAlgn="auto">
              <a:spcBef>
                <a:spcPct val="50000"/>
              </a:spcBef>
              <a:spcAft>
                <a:spcPts val="0"/>
              </a:spcAft>
              <a:buFont typeface="Wingdings" panose="05000000000000000000" pitchFamily="2" charset="2"/>
              <a:buChar char="Ø"/>
              <a:defRPr/>
            </a:pPr>
            <a:r>
              <a:rPr lang="de-CH" sz="2000" kern="0" dirty="0" smtClean="0">
                <a:solidFill>
                  <a:srgbClr val="0070C0"/>
                </a:solidFill>
                <a:ea typeface="Verdana" pitchFamily="34" charset="0"/>
                <a:cs typeface="Verdana" pitchFamily="34" charset="0"/>
              </a:rPr>
              <a:t>Erfolgt mit Absichten</a:t>
            </a:r>
          </a:p>
          <a:p>
            <a:pPr marL="342900" indent="-342900" fontAlgn="auto">
              <a:spcBef>
                <a:spcPct val="50000"/>
              </a:spcBef>
              <a:spcAft>
                <a:spcPts val="0"/>
              </a:spcAft>
              <a:buFont typeface="Wingdings" panose="05000000000000000000" pitchFamily="2" charset="2"/>
              <a:buChar char="Ø"/>
              <a:defRPr/>
            </a:pPr>
            <a:r>
              <a:rPr lang="de-CH" sz="2000" kern="0" dirty="0" smtClean="0">
                <a:solidFill>
                  <a:srgbClr val="0070C0"/>
                </a:solidFill>
                <a:ea typeface="Verdana" pitchFamily="34" charset="0"/>
                <a:cs typeface="Verdana" pitchFamily="34" charset="0"/>
              </a:rPr>
              <a:t>Ist normative Einflussnahme</a:t>
            </a:r>
          </a:p>
          <a:p>
            <a:pPr marL="342900" indent="-342900" fontAlgn="auto">
              <a:spcBef>
                <a:spcPct val="50000"/>
              </a:spcBef>
              <a:spcAft>
                <a:spcPts val="0"/>
              </a:spcAft>
              <a:buFont typeface="Wingdings" panose="05000000000000000000" pitchFamily="2" charset="2"/>
              <a:buChar char="Ø"/>
              <a:defRPr/>
            </a:pPr>
            <a:r>
              <a:rPr lang="de-CH" sz="2000" kern="0" dirty="0" smtClean="0">
                <a:solidFill>
                  <a:srgbClr val="0070C0"/>
                </a:solidFill>
                <a:ea typeface="Verdana" pitchFamily="34" charset="0"/>
                <a:cs typeface="Verdana" pitchFamily="34" charset="0"/>
              </a:rPr>
              <a:t>Ältere Generation übernimmt Verantwortung</a:t>
            </a:r>
          </a:p>
          <a:p>
            <a:pPr marL="342900" indent="-342900" fontAlgn="auto">
              <a:spcBef>
                <a:spcPct val="50000"/>
              </a:spcBef>
              <a:spcAft>
                <a:spcPts val="0"/>
              </a:spcAft>
              <a:buFont typeface="Wingdings" panose="05000000000000000000" pitchFamily="2" charset="2"/>
              <a:buChar char="Ø"/>
              <a:defRPr/>
            </a:pPr>
            <a:r>
              <a:rPr lang="de-CH" sz="2000" kern="0" dirty="0" smtClean="0">
                <a:solidFill>
                  <a:srgbClr val="0070C0"/>
                </a:solidFill>
                <a:ea typeface="Verdana" pitchFamily="34" charset="0"/>
                <a:cs typeface="Verdana" pitchFamily="34" charset="0"/>
              </a:rPr>
              <a:t>Kommt zu einem Ende</a:t>
            </a:r>
            <a:endParaRPr lang="de-CH" sz="2000" kern="0" dirty="0">
              <a:solidFill>
                <a:srgbClr val="0070C0"/>
              </a:solidFill>
              <a:ea typeface="Verdana" pitchFamily="34" charset="0"/>
              <a:cs typeface="Verdana" pitchFamily="34" charset="0"/>
            </a:endParaRPr>
          </a:p>
        </p:txBody>
      </p:sp>
      <p:sp>
        <p:nvSpPr>
          <p:cNvPr id="24" name="Text Box 13"/>
          <p:cNvSpPr txBox="1">
            <a:spLocks noChangeArrowheads="1"/>
          </p:cNvSpPr>
          <p:nvPr/>
        </p:nvSpPr>
        <p:spPr bwMode="auto">
          <a:xfrm>
            <a:off x="6890859" y="2730258"/>
            <a:ext cx="2888702" cy="1785104"/>
          </a:xfrm>
          <a:prstGeom prst="rect">
            <a:avLst/>
          </a:prstGeom>
          <a:noFill/>
          <a:ln w="38100">
            <a:solidFill>
              <a:schemeClr val="tx1">
                <a:alpha val="63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auto">
              <a:spcBef>
                <a:spcPct val="50000"/>
              </a:spcBef>
              <a:spcAft>
                <a:spcPts val="0"/>
              </a:spcAft>
              <a:defRPr/>
            </a:pPr>
            <a:r>
              <a:rPr lang="de-CH" sz="2000" b="1" kern="0" dirty="0" smtClean="0">
                <a:solidFill>
                  <a:srgbClr val="0070C0"/>
                </a:solidFill>
                <a:ea typeface="Verdana" pitchFamily="34" charset="0"/>
                <a:cs typeface="Verdana" pitchFamily="34" charset="0"/>
              </a:rPr>
              <a:t>Unterricht &lt;-&gt; LP 21</a:t>
            </a:r>
          </a:p>
          <a:p>
            <a:pPr marL="342900" indent="-342900" fontAlgn="auto">
              <a:spcBef>
                <a:spcPct val="50000"/>
              </a:spcBef>
              <a:spcAft>
                <a:spcPts val="0"/>
              </a:spcAft>
              <a:buFont typeface="Wingdings" panose="05000000000000000000" pitchFamily="2" charset="2"/>
              <a:buChar char="Ø"/>
              <a:defRPr/>
            </a:pPr>
            <a:r>
              <a:rPr lang="de-CH" sz="2000" kern="0" dirty="0" smtClean="0">
                <a:solidFill>
                  <a:srgbClr val="0070C0"/>
                </a:solidFill>
                <a:ea typeface="Verdana" pitchFamily="34" charset="0"/>
                <a:cs typeface="Verdana" pitchFamily="34" charset="0"/>
              </a:rPr>
              <a:t>Qualifikation</a:t>
            </a:r>
          </a:p>
          <a:p>
            <a:pPr marL="342900" indent="-342900" fontAlgn="auto">
              <a:spcBef>
                <a:spcPct val="50000"/>
              </a:spcBef>
              <a:spcAft>
                <a:spcPts val="0"/>
              </a:spcAft>
              <a:buFont typeface="Wingdings" panose="05000000000000000000" pitchFamily="2" charset="2"/>
              <a:buChar char="Ø"/>
              <a:defRPr/>
            </a:pPr>
            <a:r>
              <a:rPr lang="de-CH" sz="2000" kern="0" dirty="0" smtClean="0">
                <a:solidFill>
                  <a:srgbClr val="0070C0"/>
                </a:solidFill>
                <a:ea typeface="Verdana" pitchFamily="34" charset="0"/>
                <a:cs typeface="Verdana" pitchFamily="34" charset="0"/>
              </a:rPr>
              <a:t>Integration</a:t>
            </a:r>
          </a:p>
          <a:p>
            <a:pPr marL="342900" indent="-342900" fontAlgn="auto">
              <a:spcBef>
                <a:spcPct val="50000"/>
              </a:spcBef>
              <a:spcAft>
                <a:spcPts val="0"/>
              </a:spcAft>
              <a:buFont typeface="Wingdings" panose="05000000000000000000" pitchFamily="2" charset="2"/>
              <a:buChar char="Ø"/>
              <a:defRPr/>
            </a:pPr>
            <a:r>
              <a:rPr lang="de-CH" sz="2000" kern="0" dirty="0" smtClean="0">
                <a:solidFill>
                  <a:srgbClr val="0070C0"/>
                </a:solidFill>
                <a:ea typeface="Verdana" pitchFamily="34" charset="0"/>
                <a:cs typeface="Verdana" pitchFamily="34" charset="0"/>
              </a:rPr>
              <a:t>Selektion</a:t>
            </a:r>
            <a:endParaRPr lang="de-CH" sz="2000" kern="0" dirty="0">
              <a:solidFill>
                <a:srgbClr val="0070C0"/>
              </a:solidFill>
              <a:ea typeface="Verdana" pitchFamily="34" charset="0"/>
              <a:cs typeface="Verdana" pitchFamily="34" charset="0"/>
            </a:endParaRPr>
          </a:p>
        </p:txBody>
      </p:sp>
      <p:sp>
        <p:nvSpPr>
          <p:cNvPr id="25" name="Text Box 13"/>
          <p:cNvSpPr txBox="1">
            <a:spLocks noChangeArrowheads="1"/>
          </p:cNvSpPr>
          <p:nvPr/>
        </p:nvSpPr>
        <p:spPr bwMode="auto">
          <a:xfrm rot="5400000">
            <a:off x="5117740" y="3266522"/>
            <a:ext cx="2341503" cy="400110"/>
          </a:xfrm>
          <a:prstGeom prst="rect">
            <a:avLst/>
          </a:prstGeom>
          <a:solidFill>
            <a:schemeClr val="bg1"/>
          </a:solidFill>
          <a:ln>
            <a:noFill/>
          </a:ln>
          <a:effectLst/>
          <a:extLst/>
        </p:spPr>
        <p:txBody>
          <a:bodyPr wrap="square">
            <a:spAutoFit/>
          </a:bodyPr>
          <a:lstStyle/>
          <a:p>
            <a:pPr algn="ctr" fontAlgn="auto">
              <a:spcBef>
                <a:spcPct val="50000"/>
              </a:spcBef>
              <a:spcAft>
                <a:spcPts val="0"/>
              </a:spcAft>
              <a:defRPr/>
            </a:pPr>
            <a:r>
              <a:rPr lang="de-CH" sz="2000" b="1" kern="0" dirty="0" err="1" smtClean="0">
                <a:solidFill>
                  <a:srgbClr val="0070C0"/>
                </a:solidFill>
                <a:ea typeface="Verdana" pitchFamily="34" charset="0"/>
                <a:cs typeface="Verdana" pitchFamily="34" charset="0"/>
              </a:rPr>
              <a:t>SchülerIn</a:t>
            </a:r>
            <a:r>
              <a:rPr lang="de-CH" sz="2000" b="1" kern="0" dirty="0">
                <a:solidFill>
                  <a:srgbClr val="0070C0"/>
                </a:solidFill>
                <a:ea typeface="Verdana" pitchFamily="34" charset="0"/>
                <a:cs typeface="Verdana" pitchFamily="34" charset="0"/>
              </a:rPr>
              <a:t> </a:t>
            </a:r>
            <a:r>
              <a:rPr lang="de-CH" sz="2000" b="1" kern="0" dirty="0" smtClean="0">
                <a:solidFill>
                  <a:srgbClr val="0070C0"/>
                </a:solidFill>
                <a:ea typeface="Verdana" pitchFamily="34" charset="0"/>
                <a:cs typeface="Verdana" pitchFamily="34" charset="0"/>
              </a:rPr>
              <a:t>/ Kind</a:t>
            </a:r>
            <a:endParaRPr lang="de-CH" sz="2000" b="1" kern="0" dirty="0">
              <a:solidFill>
                <a:srgbClr val="0070C0"/>
              </a:solidFill>
              <a:ea typeface="Verdana" pitchFamily="34" charset="0"/>
              <a:cs typeface="Verdana" pitchFamily="34" charset="0"/>
            </a:endParaRPr>
          </a:p>
        </p:txBody>
      </p:sp>
      <p:sp>
        <p:nvSpPr>
          <p:cNvPr id="26" name="Text Box 13"/>
          <p:cNvSpPr txBox="1">
            <a:spLocks noChangeArrowheads="1"/>
          </p:cNvSpPr>
          <p:nvPr/>
        </p:nvSpPr>
        <p:spPr bwMode="auto">
          <a:xfrm>
            <a:off x="2777471" y="4877892"/>
            <a:ext cx="3442853" cy="707886"/>
          </a:xfrm>
          <a:prstGeom prst="rect">
            <a:avLst/>
          </a:prstGeom>
          <a:solidFill>
            <a:schemeClr val="bg1"/>
          </a:solidFill>
          <a:ln>
            <a:noFill/>
          </a:ln>
          <a:effectLst/>
          <a:extLst/>
        </p:spPr>
        <p:txBody>
          <a:bodyPr wrap="square">
            <a:spAutoFit/>
          </a:bodyPr>
          <a:lstStyle/>
          <a:p>
            <a:pPr algn="ctr" fontAlgn="auto">
              <a:spcBef>
                <a:spcPct val="50000"/>
              </a:spcBef>
              <a:spcAft>
                <a:spcPts val="0"/>
              </a:spcAft>
              <a:defRPr/>
            </a:pPr>
            <a:r>
              <a:rPr lang="de-CH" sz="2000" b="1" kern="0" dirty="0" smtClean="0">
                <a:solidFill>
                  <a:srgbClr val="0070C0"/>
                </a:solidFill>
                <a:ea typeface="Verdana" pitchFamily="34" charset="0"/>
                <a:cs typeface="Verdana" pitchFamily="34" charset="0"/>
              </a:rPr>
              <a:t>Aufgabenteilung mit Klärungsbedarf</a:t>
            </a:r>
            <a:endParaRPr lang="de-CH" sz="2000" b="1" kern="0" dirty="0">
              <a:solidFill>
                <a:srgbClr val="0070C0"/>
              </a:solidFill>
              <a:ea typeface="Verdana" pitchFamily="34" charset="0"/>
              <a:cs typeface="Verdana" pitchFamily="34" charset="0"/>
            </a:endParaRPr>
          </a:p>
        </p:txBody>
      </p:sp>
    </p:spTree>
    <p:extLst>
      <p:ext uri="{BB962C8B-B14F-4D97-AF65-F5344CB8AC3E}">
        <p14:creationId xmlns:p14="http://schemas.microsoft.com/office/powerpoint/2010/main" val="929842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CH" smtClean="0"/>
              <a:t>14. März 2018</a:t>
            </a:r>
            <a:endParaRPr lang="de-CH"/>
          </a:p>
        </p:txBody>
      </p:sp>
      <p:sp>
        <p:nvSpPr>
          <p:cNvPr id="5" name="Fußzeilenplatzhalter 4"/>
          <p:cNvSpPr>
            <a:spLocks noGrp="1"/>
          </p:cNvSpPr>
          <p:nvPr>
            <p:ph type="ftr" sz="quarter" idx="11"/>
          </p:nvPr>
        </p:nvSpPr>
        <p:spPr/>
        <p:txBody>
          <a:bodyPr/>
          <a:lstStyle/>
          <a:p>
            <a:r>
              <a:rPr lang="de-CH" smtClean="0"/>
              <a:t>Erziehung in der Schule und zuhause</a:t>
            </a:r>
            <a:endParaRPr lang="de-CH"/>
          </a:p>
        </p:txBody>
      </p:sp>
      <p:sp>
        <p:nvSpPr>
          <p:cNvPr id="6" name="Foliennummernplatzhalter 5"/>
          <p:cNvSpPr>
            <a:spLocks noGrp="1"/>
          </p:cNvSpPr>
          <p:nvPr>
            <p:ph type="sldNum" sz="quarter" idx="12"/>
          </p:nvPr>
        </p:nvSpPr>
        <p:spPr>
          <a:xfrm>
            <a:off x="8515230" y="6367138"/>
            <a:ext cx="2743200" cy="365125"/>
          </a:xfrm>
        </p:spPr>
        <p:txBody>
          <a:bodyPr/>
          <a:lstStyle/>
          <a:p>
            <a:fld id="{8209E074-04BD-481A-B325-55C9D2CC87BB}" type="slidenum">
              <a:rPr lang="de-CH" smtClean="0"/>
              <a:t>4</a:t>
            </a:fld>
            <a:endParaRPr lang="de-CH"/>
          </a:p>
        </p:txBody>
      </p:sp>
      <p:sp>
        <p:nvSpPr>
          <p:cNvPr id="7" name="Textfeld 6"/>
          <p:cNvSpPr txBox="1"/>
          <p:nvPr/>
        </p:nvSpPr>
        <p:spPr>
          <a:xfrm>
            <a:off x="228226" y="149304"/>
            <a:ext cx="11735548" cy="461665"/>
          </a:xfrm>
          <a:prstGeom prst="rect">
            <a:avLst/>
          </a:prstGeom>
          <a:noFill/>
        </p:spPr>
        <p:txBody>
          <a:bodyPr wrap="square" rtlCol="0">
            <a:spAutoFit/>
          </a:bodyPr>
          <a:lstStyle/>
          <a:p>
            <a:r>
              <a:rPr lang="de-CH" sz="2400" dirty="0" smtClean="0">
                <a:effectLst>
                  <a:outerShdw blurRad="38100" dist="38100" dir="2700000" algn="tl">
                    <a:srgbClr val="000000">
                      <a:alpha val="43137"/>
                    </a:srgbClr>
                  </a:outerShdw>
                </a:effectLst>
              </a:rPr>
              <a:t>2. Die Bildungs- und Erziehungspartnerschaft</a:t>
            </a:r>
          </a:p>
        </p:txBody>
      </p:sp>
      <p:sp>
        <p:nvSpPr>
          <p:cNvPr id="9" name="Oval 2"/>
          <p:cNvSpPr>
            <a:spLocks noChangeArrowheads="1"/>
          </p:cNvSpPr>
          <p:nvPr/>
        </p:nvSpPr>
        <p:spPr bwMode="auto">
          <a:xfrm>
            <a:off x="1995009" y="1103448"/>
            <a:ext cx="4895850" cy="5038725"/>
          </a:xfrm>
          <a:prstGeom prst="ellipse">
            <a:avLst/>
          </a:prstGeom>
          <a:solidFill>
            <a:schemeClr val="accent1">
              <a:lumMod val="75000"/>
              <a:alpha val="50000"/>
            </a:schemeClr>
          </a:solidFill>
          <a:ln w="25400">
            <a:solidFill>
              <a:srgbClr val="002060"/>
            </a:solidFill>
            <a:round/>
            <a:headEnd/>
            <a:tailEnd/>
          </a:ln>
          <a:effectLst/>
          <a:extLst/>
        </p:spPr>
        <p:txBody>
          <a:bodyPr wrap="none" anchor="ctr"/>
          <a:lstStyle/>
          <a:p>
            <a:pPr fontAlgn="auto">
              <a:spcBef>
                <a:spcPts val="0"/>
              </a:spcBef>
              <a:spcAft>
                <a:spcPts val="0"/>
              </a:spcAft>
              <a:defRPr/>
            </a:pPr>
            <a:endParaRPr lang="de-CH" sz="2000" kern="0">
              <a:solidFill>
                <a:srgbClr val="000000"/>
              </a:solidFill>
            </a:endParaRPr>
          </a:p>
        </p:txBody>
      </p:sp>
      <p:sp>
        <p:nvSpPr>
          <p:cNvPr id="10" name="Oval 3"/>
          <p:cNvSpPr>
            <a:spLocks noChangeArrowheads="1"/>
          </p:cNvSpPr>
          <p:nvPr/>
        </p:nvSpPr>
        <p:spPr bwMode="auto">
          <a:xfrm>
            <a:off x="5072377" y="1103448"/>
            <a:ext cx="5111750" cy="5038725"/>
          </a:xfrm>
          <a:prstGeom prst="ellipse">
            <a:avLst/>
          </a:prstGeom>
          <a:solidFill>
            <a:schemeClr val="accent1">
              <a:lumMod val="60000"/>
              <a:lumOff val="40000"/>
              <a:alpha val="50000"/>
            </a:schemeClr>
          </a:solidFill>
          <a:ln w="25400">
            <a:solidFill>
              <a:srgbClr val="002060"/>
            </a:solidFill>
            <a:round/>
            <a:headEnd/>
            <a:tailEnd/>
          </a:ln>
          <a:effectLst/>
          <a:extLst/>
        </p:spPr>
        <p:txBody>
          <a:bodyPr wrap="none" anchor="ctr"/>
          <a:lstStyle/>
          <a:p>
            <a:pPr fontAlgn="auto">
              <a:spcBef>
                <a:spcPts val="0"/>
              </a:spcBef>
              <a:spcAft>
                <a:spcPts val="0"/>
              </a:spcAft>
              <a:defRPr/>
            </a:pPr>
            <a:endParaRPr lang="de-CH" sz="2000" kern="0">
              <a:solidFill>
                <a:srgbClr val="000000"/>
              </a:solidFill>
            </a:endParaRPr>
          </a:p>
        </p:txBody>
      </p:sp>
      <p:sp>
        <p:nvSpPr>
          <p:cNvPr id="11" name="Text Box 10"/>
          <p:cNvSpPr txBox="1">
            <a:spLocks noChangeArrowheads="1"/>
          </p:cNvSpPr>
          <p:nvPr/>
        </p:nvSpPr>
        <p:spPr bwMode="auto">
          <a:xfrm>
            <a:off x="3186240" y="1344457"/>
            <a:ext cx="247989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auto">
              <a:spcBef>
                <a:spcPct val="50000"/>
              </a:spcBef>
              <a:spcAft>
                <a:spcPts val="0"/>
              </a:spcAft>
              <a:defRPr/>
            </a:pPr>
            <a:r>
              <a:rPr lang="de-CH" sz="2000" b="1" kern="0" spc="300" dirty="0" smtClean="0">
                <a:solidFill>
                  <a:srgbClr val="FF0000"/>
                </a:solidFill>
                <a:ea typeface="Verdana" pitchFamily="34" charset="0"/>
                <a:cs typeface="Verdana" pitchFamily="34" charset="0"/>
              </a:rPr>
              <a:t>Familie / Eltern</a:t>
            </a:r>
            <a:endParaRPr lang="de-CH" sz="2000" b="1" kern="0" spc="300" dirty="0">
              <a:solidFill>
                <a:srgbClr val="FF0000"/>
              </a:solidFill>
              <a:ea typeface="Verdana" pitchFamily="34" charset="0"/>
              <a:cs typeface="Verdana" pitchFamily="34" charset="0"/>
            </a:endParaRPr>
          </a:p>
        </p:txBody>
      </p:sp>
      <p:sp>
        <p:nvSpPr>
          <p:cNvPr id="12" name="Text Box 11"/>
          <p:cNvSpPr txBox="1">
            <a:spLocks noChangeArrowheads="1"/>
          </p:cNvSpPr>
          <p:nvPr/>
        </p:nvSpPr>
        <p:spPr bwMode="auto">
          <a:xfrm>
            <a:off x="6386033" y="1325558"/>
            <a:ext cx="246466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auto">
              <a:spcBef>
                <a:spcPct val="50000"/>
              </a:spcBef>
              <a:spcAft>
                <a:spcPts val="0"/>
              </a:spcAft>
              <a:defRPr/>
            </a:pPr>
            <a:r>
              <a:rPr lang="de-CH" sz="2000" b="1" kern="0" spc="300" dirty="0" smtClean="0">
                <a:solidFill>
                  <a:srgbClr val="FF0000"/>
                </a:solidFill>
                <a:ea typeface="Verdana" pitchFamily="34" charset="0"/>
                <a:cs typeface="Verdana" pitchFamily="34" charset="0"/>
              </a:rPr>
              <a:t>Schule/ </a:t>
            </a:r>
            <a:r>
              <a:rPr lang="de-CH" sz="2000" b="1" kern="0" spc="300" dirty="0" err="1" smtClean="0">
                <a:solidFill>
                  <a:srgbClr val="FF0000"/>
                </a:solidFill>
                <a:ea typeface="Verdana" pitchFamily="34" charset="0"/>
                <a:cs typeface="Verdana" pitchFamily="34" charset="0"/>
              </a:rPr>
              <a:t>LehrerInnen</a:t>
            </a:r>
            <a:endParaRPr lang="de-CH" sz="2000" b="1" kern="0" spc="300" dirty="0">
              <a:solidFill>
                <a:srgbClr val="FF0000"/>
              </a:solidFill>
              <a:ea typeface="Verdana" pitchFamily="34" charset="0"/>
              <a:cs typeface="Verdana" pitchFamily="34" charset="0"/>
            </a:endParaRPr>
          </a:p>
        </p:txBody>
      </p:sp>
      <p:sp>
        <p:nvSpPr>
          <p:cNvPr id="15" name="Text Box 13"/>
          <p:cNvSpPr txBox="1">
            <a:spLocks noChangeArrowheads="1"/>
          </p:cNvSpPr>
          <p:nvPr/>
        </p:nvSpPr>
        <p:spPr bwMode="auto">
          <a:xfrm>
            <a:off x="2777473" y="2006948"/>
            <a:ext cx="3442853" cy="2862322"/>
          </a:xfrm>
          <a:prstGeom prst="rect">
            <a:avLst/>
          </a:prstGeom>
          <a:noFill/>
          <a:ln w="38100">
            <a:solidFill>
              <a:srgbClr val="FF0000">
                <a:alpha val="63000"/>
              </a:srgb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auto">
              <a:spcBef>
                <a:spcPct val="50000"/>
              </a:spcBef>
              <a:spcAft>
                <a:spcPts val="0"/>
              </a:spcAft>
              <a:defRPr/>
            </a:pPr>
            <a:r>
              <a:rPr lang="de-CH" sz="2000" b="1" kern="0" dirty="0" smtClean="0">
                <a:solidFill>
                  <a:srgbClr val="0070C0"/>
                </a:solidFill>
                <a:ea typeface="Verdana" pitchFamily="34" charset="0"/>
                <a:cs typeface="Verdana" pitchFamily="34" charset="0"/>
              </a:rPr>
              <a:t>Erziehung</a:t>
            </a:r>
          </a:p>
          <a:p>
            <a:pPr marL="342900" indent="-342900" fontAlgn="auto">
              <a:spcBef>
                <a:spcPct val="50000"/>
              </a:spcBef>
              <a:spcAft>
                <a:spcPts val="0"/>
              </a:spcAft>
              <a:buFont typeface="Wingdings" panose="05000000000000000000" pitchFamily="2" charset="2"/>
              <a:buChar char="Ø"/>
              <a:defRPr/>
            </a:pPr>
            <a:r>
              <a:rPr lang="de-CH" sz="2000" kern="0" dirty="0" smtClean="0">
                <a:solidFill>
                  <a:srgbClr val="0070C0"/>
                </a:solidFill>
                <a:ea typeface="Verdana" pitchFamily="34" charset="0"/>
                <a:cs typeface="Verdana" pitchFamily="34" charset="0"/>
              </a:rPr>
              <a:t>Erfolgt mit Absichten</a:t>
            </a:r>
          </a:p>
          <a:p>
            <a:pPr marL="342900" indent="-342900" fontAlgn="auto">
              <a:spcBef>
                <a:spcPct val="50000"/>
              </a:spcBef>
              <a:spcAft>
                <a:spcPts val="0"/>
              </a:spcAft>
              <a:buFont typeface="Wingdings" panose="05000000000000000000" pitchFamily="2" charset="2"/>
              <a:buChar char="Ø"/>
              <a:defRPr/>
            </a:pPr>
            <a:r>
              <a:rPr lang="de-CH" sz="2000" kern="0" dirty="0" smtClean="0">
                <a:solidFill>
                  <a:srgbClr val="0070C0"/>
                </a:solidFill>
                <a:ea typeface="Verdana" pitchFamily="34" charset="0"/>
                <a:cs typeface="Verdana" pitchFamily="34" charset="0"/>
              </a:rPr>
              <a:t>Ist normative Einflussnahme</a:t>
            </a:r>
          </a:p>
          <a:p>
            <a:pPr marL="342900" indent="-342900" fontAlgn="auto">
              <a:spcBef>
                <a:spcPct val="50000"/>
              </a:spcBef>
              <a:spcAft>
                <a:spcPts val="0"/>
              </a:spcAft>
              <a:buFont typeface="Wingdings" panose="05000000000000000000" pitchFamily="2" charset="2"/>
              <a:buChar char="Ø"/>
              <a:defRPr/>
            </a:pPr>
            <a:r>
              <a:rPr lang="de-CH" sz="2000" kern="0" dirty="0" smtClean="0">
                <a:solidFill>
                  <a:srgbClr val="0070C0"/>
                </a:solidFill>
                <a:ea typeface="Verdana" pitchFamily="34" charset="0"/>
                <a:cs typeface="Verdana" pitchFamily="34" charset="0"/>
              </a:rPr>
              <a:t>Ältere Generation übernimmt Verantwortung</a:t>
            </a:r>
          </a:p>
          <a:p>
            <a:pPr marL="342900" indent="-342900" fontAlgn="auto">
              <a:spcBef>
                <a:spcPct val="50000"/>
              </a:spcBef>
              <a:spcAft>
                <a:spcPts val="0"/>
              </a:spcAft>
              <a:buFont typeface="Wingdings" panose="05000000000000000000" pitchFamily="2" charset="2"/>
              <a:buChar char="Ø"/>
              <a:defRPr/>
            </a:pPr>
            <a:r>
              <a:rPr lang="de-CH" sz="2000" kern="0" dirty="0" smtClean="0">
                <a:solidFill>
                  <a:srgbClr val="0070C0"/>
                </a:solidFill>
                <a:ea typeface="Verdana" pitchFamily="34" charset="0"/>
                <a:cs typeface="Verdana" pitchFamily="34" charset="0"/>
              </a:rPr>
              <a:t>Kommt zu einem Ende</a:t>
            </a:r>
            <a:endParaRPr lang="de-CH" sz="2000" kern="0" dirty="0">
              <a:solidFill>
                <a:srgbClr val="0070C0"/>
              </a:solidFill>
              <a:ea typeface="Verdana" pitchFamily="34" charset="0"/>
              <a:cs typeface="Verdana" pitchFamily="34" charset="0"/>
            </a:endParaRPr>
          </a:p>
        </p:txBody>
      </p:sp>
      <p:sp>
        <p:nvSpPr>
          <p:cNvPr id="24" name="Text Box 13"/>
          <p:cNvSpPr txBox="1">
            <a:spLocks noChangeArrowheads="1"/>
          </p:cNvSpPr>
          <p:nvPr/>
        </p:nvSpPr>
        <p:spPr bwMode="auto">
          <a:xfrm>
            <a:off x="6890859" y="2730258"/>
            <a:ext cx="2888702" cy="1785104"/>
          </a:xfrm>
          <a:prstGeom prst="rect">
            <a:avLst/>
          </a:prstGeom>
          <a:noFill/>
          <a:ln w="38100">
            <a:solidFill>
              <a:schemeClr val="tx1">
                <a:alpha val="63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auto">
              <a:spcBef>
                <a:spcPct val="50000"/>
              </a:spcBef>
              <a:spcAft>
                <a:spcPts val="0"/>
              </a:spcAft>
              <a:defRPr/>
            </a:pPr>
            <a:r>
              <a:rPr lang="de-CH" sz="2000" b="1" kern="0" dirty="0" smtClean="0">
                <a:solidFill>
                  <a:srgbClr val="0070C0"/>
                </a:solidFill>
                <a:ea typeface="Verdana" pitchFamily="34" charset="0"/>
                <a:cs typeface="Verdana" pitchFamily="34" charset="0"/>
              </a:rPr>
              <a:t>Unterricht &lt;-&gt; LP 21</a:t>
            </a:r>
          </a:p>
          <a:p>
            <a:pPr marL="342900" indent="-342900" fontAlgn="auto">
              <a:spcBef>
                <a:spcPct val="50000"/>
              </a:spcBef>
              <a:spcAft>
                <a:spcPts val="0"/>
              </a:spcAft>
              <a:buFont typeface="Wingdings" panose="05000000000000000000" pitchFamily="2" charset="2"/>
              <a:buChar char="Ø"/>
              <a:defRPr/>
            </a:pPr>
            <a:r>
              <a:rPr lang="de-CH" sz="2000" kern="0" dirty="0" smtClean="0">
                <a:solidFill>
                  <a:srgbClr val="0070C0"/>
                </a:solidFill>
                <a:ea typeface="Verdana" pitchFamily="34" charset="0"/>
                <a:cs typeface="Verdana" pitchFamily="34" charset="0"/>
              </a:rPr>
              <a:t>Qualifikation</a:t>
            </a:r>
          </a:p>
          <a:p>
            <a:pPr marL="342900" indent="-342900" fontAlgn="auto">
              <a:spcBef>
                <a:spcPct val="50000"/>
              </a:spcBef>
              <a:spcAft>
                <a:spcPts val="0"/>
              </a:spcAft>
              <a:buFont typeface="Wingdings" panose="05000000000000000000" pitchFamily="2" charset="2"/>
              <a:buChar char="Ø"/>
              <a:defRPr/>
            </a:pPr>
            <a:r>
              <a:rPr lang="de-CH" sz="2000" kern="0" dirty="0" smtClean="0">
                <a:solidFill>
                  <a:srgbClr val="0070C0"/>
                </a:solidFill>
                <a:ea typeface="Verdana" pitchFamily="34" charset="0"/>
                <a:cs typeface="Verdana" pitchFamily="34" charset="0"/>
              </a:rPr>
              <a:t>Integration</a:t>
            </a:r>
          </a:p>
          <a:p>
            <a:pPr marL="342900" indent="-342900" fontAlgn="auto">
              <a:spcBef>
                <a:spcPct val="50000"/>
              </a:spcBef>
              <a:spcAft>
                <a:spcPts val="0"/>
              </a:spcAft>
              <a:buFont typeface="Wingdings" panose="05000000000000000000" pitchFamily="2" charset="2"/>
              <a:buChar char="Ø"/>
              <a:defRPr/>
            </a:pPr>
            <a:r>
              <a:rPr lang="de-CH" sz="2000" kern="0" dirty="0" smtClean="0">
                <a:solidFill>
                  <a:srgbClr val="0070C0"/>
                </a:solidFill>
                <a:ea typeface="Verdana" pitchFamily="34" charset="0"/>
                <a:cs typeface="Verdana" pitchFamily="34" charset="0"/>
              </a:rPr>
              <a:t>Selektion</a:t>
            </a:r>
            <a:endParaRPr lang="de-CH" sz="2000" kern="0" dirty="0">
              <a:solidFill>
                <a:srgbClr val="0070C0"/>
              </a:solidFill>
              <a:ea typeface="Verdana" pitchFamily="34" charset="0"/>
              <a:cs typeface="Verdana" pitchFamily="34" charset="0"/>
            </a:endParaRPr>
          </a:p>
        </p:txBody>
      </p:sp>
      <p:sp>
        <p:nvSpPr>
          <p:cNvPr id="25" name="Text Box 13"/>
          <p:cNvSpPr txBox="1">
            <a:spLocks noChangeArrowheads="1"/>
          </p:cNvSpPr>
          <p:nvPr/>
        </p:nvSpPr>
        <p:spPr bwMode="auto">
          <a:xfrm rot="5400000">
            <a:off x="5117740" y="3266522"/>
            <a:ext cx="2341503" cy="400110"/>
          </a:xfrm>
          <a:prstGeom prst="rect">
            <a:avLst/>
          </a:prstGeom>
          <a:solidFill>
            <a:schemeClr val="bg1"/>
          </a:solidFill>
          <a:ln>
            <a:noFill/>
          </a:ln>
          <a:effectLst/>
          <a:extLst/>
        </p:spPr>
        <p:txBody>
          <a:bodyPr wrap="square">
            <a:spAutoFit/>
          </a:bodyPr>
          <a:lstStyle/>
          <a:p>
            <a:pPr algn="ctr" fontAlgn="auto">
              <a:spcBef>
                <a:spcPct val="50000"/>
              </a:spcBef>
              <a:spcAft>
                <a:spcPts val="0"/>
              </a:spcAft>
              <a:defRPr/>
            </a:pPr>
            <a:r>
              <a:rPr lang="de-CH" sz="2000" b="1" kern="0" dirty="0" err="1" smtClean="0">
                <a:solidFill>
                  <a:srgbClr val="0070C0"/>
                </a:solidFill>
                <a:ea typeface="Verdana" pitchFamily="34" charset="0"/>
                <a:cs typeface="Verdana" pitchFamily="34" charset="0"/>
              </a:rPr>
              <a:t>SchülerIn</a:t>
            </a:r>
            <a:r>
              <a:rPr lang="de-CH" sz="2000" b="1" kern="0" dirty="0">
                <a:solidFill>
                  <a:srgbClr val="0070C0"/>
                </a:solidFill>
                <a:ea typeface="Verdana" pitchFamily="34" charset="0"/>
                <a:cs typeface="Verdana" pitchFamily="34" charset="0"/>
              </a:rPr>
              <a:t> </a:t>
            </a:r>
            <a:r>
              <a:rPr lang="de-CH" sz="2000" b="1" kern="0" dirty="0" smtClean="0">
                <a:solidFill>
                  <a:srgbClr val="0070C0"/>
                </a:solidFill>
                <a:ea typeface="Verdana" pitchFamily="34" charset="0"/>
                <a:cs typeface="Verdana" pitchFamily="34" charset="0"/>
              </a:rPr>
              <a:t>/ Kind</a:t>
            </a:r>
            <a:endParaRPr lang="de-CH" sz="2000" b="1" kern="0" dirty="0">
              <a:solidFill>
                <a:srgbClr val="0070C0"/>
              </a:solidFill>
              <a:ea typeface="Verdana" pitchFamily="34" charset="0"/>
              <a:cs typeface="Verdana" pitchFamily="34" charset="0"/>
            </a:endParaRPr>
          </a:p>
        </p:txBody>
      </p:sp>
      <p:sp>
        <p:nvSpPr>
          <p:cNvPr id="26" name="Text Box 13"/>
          <p:cNvSpPr txBox="1">
            <a:spLocks noChangeArrowheads="1"/>
          </p:cNvSpPr>
          <p:nvPr/>
        </p:nvSpPr>
        <p:spPr bwMode="auto">
          <a:xfrm>
            <a:off x="2777471" y="4877892"/>
            <a:ext cx="3442853" cy="707886"/>
          </a:xfrm>
          <a:prstGeom prst="rect">
            <a:avLst/>
          </a:prstGeom>
          <a:solidFill>
            <a:schemeClr val="bg1"/>
          </a:solidFill>
          <a:ln>
            <a:noFill/>
          </a:ln>
          <a:effectLst/>
          <a:extLst/>
        </p:spPr>
        <p:txBody>
          <a:bodyPr wrap="square">
            <a:spAutoFit/>
          </a:bodyPr>
          <a:lstStyle/>
          <a:p>
            <a:pPr algn="ctr" fontAlgn="auto">
              <a:spcBef>
                <a:spcPct val="50000"/>
              </a:spcBef>
              <a:spcAft>
                <a:spcPts val="0"/>
              </a:spcAft>
              <a:defRPr/>
            </a:pPr>
            <a:r>
              <a:rPr lang="de-CH" sz="2000" b="1" kern="0" dirty="0" smtClean="0">
                <a:solidFill>
                  <a:srgbClr val="0070C0"/>
                </a:solidFill>
                <a:ea typeface="Verdana" pitchFamily="34" charset="0"/>
                <a:cs typeface="Verdana" pitchFamily="34" charset="0"/>
              </a:rPr>
              <a:t>Aufgabenteilung mit Klärungsbedarf</a:t>
            </a:r>
            <a:endParaRPr lang="de-CH" sz="2000" b="1" kern="0" dirty="0">
              <a:solidFill>
                <a:srgbClr val="0070C0"/>
              </a:solidFill>
              <a:ea typeface="Verdana" pitchFamily="34" charset="0"/>
              <a:cs typeface="Verdana" pitchFamily="34" charset="0"/>
            </a:endParaRPr>
          </a:p>
        </p:txBody>
      </p:sp>
      <p:sp>
        <p:nvSpPr>
          <p:cNvPr id="14" name="Pfeil nach links und rechts 13"/>
          <p:cNvSpPr/>
          <p:nvPr/>
        </p:nvSpPr>
        <p:spPr>
          <a:xfrm>
            <a:off x="3712172" y="5537243"/>
            <a:ext cx="4752528" cy="622920"/>
          </a:xfrm>
          <a:prstGeom prst="lef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ct val="50000"/>
              </a:spcBef>
              <a:spcAft>
                <a:spcPts val="0"/>
              </a:spcAft>
              <a:defRPr/>
            </a:pPr>
            <a:r>
              <a:rPr lang="de-CH" sz="2000" b="1" kern="0" dirty="0">
                <a:solidFill>
                  <a:srgbClr val="FFFF00"/>
                </a:solidFill>
                <a:ea typeface="Verdana" pitchFamily="34" charset="0"/>
                <a:cs typeface="Verdana" pitchFamily="34" charset="0"/>
              </a:rPr>
              <a:t>Erziehungs- &amp; Bildungspartnerschaft</a:t>
            </a:r>
          </a:p>
        </p:txBody>
      </p:sp>
    </p:spTree>
    <p:extLst>
      <p:ext uri="{BB962C8B-B14F-4D97-AF65-F5344CB8AC3E}">
        <p14:creationId xmlns:p14="http://schemas.microsoft.com/office/powerpoint/2010/main" val="816831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CH" smtClean="0"/>
              <a:t>14. März 2018</a:t>
            </a:r>
            <a:endParaRPr lang="de-CH"/>
          </a:p>
        </p:txBody>
      </p:sp>
      <p:sp>
        <p:nvSpPr>
          <p:cNvPr id="5" name="Fußzeilenplatzhalter 4"/>
          <p:cNvSpPr>
            <a:spLocks noGrp="1"/>
          </p:cNvSpPr>
          <p:nvPr>
            <p:ph type="ftr" sz="quarter" idx="11"/>
          </p:nvPr>
        </p:nvSpPr>
        <p:spPr/>
        <p:txBody>
          <a:bodyPr/>
          <a:lstStyle/>
          <a:p>
            <a:r>
              <a:rPr lang="de-CH" smtClean="0"/>
              <a:t>Erziehung in der Schule und zuhause</a:t>
            </a:r>
            <a:endParaRPr lang="de-CH"/>
          </a:p>
        </p:txBody>
      </p:sp>
      <p:sp>
        <p:nvSpPr>
          <p:cNvPr id="6" name="Foliennummernplatzhalter 5"/>
          <p:cNvSpPr>
            <a:spLocks noGrp="1"/>
          </p:cNvSpPr>
          <p:nvPr>
            <p:ph type="sldNum" sz="quarter" idx="12"/>
          </p:nvPr>
        </p:nvSpPr>
        <p:spPr/>
        <p:txBody>
          <a:bodyPr/>
          <a:lstStyle/>
          <a:p>
            <a:fld id="{8209E074-04BD-481A-B325-55C9D2CC87BB}" type="slidenum">
              <a:rPr lang="de-CH" smtClean="0"/>
              <a:t>5</a:t>
            </a:fld>
            <a:endParaRPr lang="de-CH"/>
          </a:p>
        </p:txBody>
      </p:sp>
      <p:sp>
        <p:nvSpPr>
          <p:cNvPr id="7" name="Textfeld 6"/>
          <p:cNvSpPr txBox="1"/>
          <p:nvPr/>
        </p:nvSpPr>
        <p:spPr>
          <a:xfrm>
            <a:off x="228226" y="766198"/>
            <a:ext cx="11735548" cy="5017399"/>
          </a:xfrm>
          <a:prstGeom prst="rect">
            <a:avLst/>
          </a:prstGeom>
          <a:noFill/>
        </p:spPr>
        <p:txBody>
          <a:bodyPr wrap="square" rtlCol="0">
            <a:spAutoFit/>
          </a:bodyPr>
          <a:lstStyle/>
          <a:p>
            <a:pPr marL="457200">
              <a:lnSpc>
                <a:spcPct val="150000"/>
              </a:lnSpc>
              <a:spcAft>
                <a:spcPts val="0"/>
              </a:spcAft>
            </a:pPr>
            <a:r>
              <a:rPr lang="de-CH" sz="2400" dirty="0">
                <a:latin typeface="Calibri" panose="020F0502020204030204" pitchFamily="34" charset="0"/>
                <a:ea typeface="Times" panose="02020603050405020304" pitchFamily="18" charset="0"/>
                <a:cs typeface="Times New Roman" panose="02020603050405020304" pitchFamily="18" charset="0"/>
              </a:rPr>
              <a:t>In echten Erziehungs- und Bildungspartnerschaften arbeiten Eltern und Lehrpersonen </a:t>
            </a:r>
            <a:r>
              <a:rPr lang="de-CH" sz="2400" i="1" dirty="0">
                <a:latin typeface="Calibri" panose="020F0502020204030204" pitchFamily="34" charset="0"/>
                <a:ea typeface="Times" panose="02020603050405020304" pitchFamily="18" charset="0"/>
                <a:cs typeface="Times New Roman" panose="02020603050405020304" pitchFamily="18" charset="0"/>
              </a:rPr>
              <a:t>«umfassend, systematisch, verbindlich zusammen, ziehen am gleichen Strang, kooperieren intensiv in Erziehungs- und Bildungsfragen ‚auf Augenhöhe’, im Interesse einer guten Entwicklung der Kinder. </a:t>
            </a:r>
            <a:endParaRPr lang="de-CH" sz="1400" i="1" dirty="0">
              <a:latin typeface="Verdana" panose="020B0604030504040204" pitchFamily="34" charset="0"/>
              <a:ea typeface="Times" panose="02020603050405020304" pitchFamily="18" charset="0"/>
              <a:cs typeface="Times New Roman" panose="02020603050405020304" pitchFamily="18" charset="0"/>
            </a:endParaRPr>
          </a:p>
          <a:p>
            <a:pPr marL="457200">
              <a:lnSpc>
                <a:spcPct val="150000"/>
              </a:lnSpc>
              <a:spcAft>
                <a:spcPts val="0"/>
              </a:spcAft>
            </a:pPr>
            <a:r>
              <a:rPr lang="de-CH" sz="2400" i="1" dirty="0">
                <a:latin typeface="Calibri" panose="020F0502020204030204" pitchFamily="34" charset="0"/>
                <a:ea typeface="Times" panose="02020603050405020304" pitchFamily="18" charset="0"/>
                <a:cs typeface="Times New Roman" panose="02020603050405020304" pitchFamily="18" charset="0"/>
              </a:rPr>
              <a:t>Eltern und Fachkräfte stehen also in einem ebenbürtigen Verhältnis, das die klassischen asymmetrischen Muster in der Beziehung zwischen Eltern und Fachkräften hinter sich lässt. Alle tragen gemeinsam Verantwortung und arbeiten gleichwertig und gleichberechtigt in dieser Partnerschaft zusammen» </a:t>
            </a:r>
            <a:endParaRPr lang="de-CH" sz="2400" i="1" dirty="0" smtClean="0">
              <a:latin typeface="Calibri" panose="020F0502020204030204" pitchFamily="34" charset="0"/>
              <a:ea typeface="Times" panose="02020603050405020304" pitchFamily="18" charset="0"/>
              <a:cs typeface="Times New Roman" panose="02020603050405020304" pitchFamily="18" charset="0"/>
            </a:endParaRPr>
          </a:p>
          <a:p>
            <a:pPr marL="457200">
              <a:lnSpc>
                <a:spcPct val="150000"/>
              </a:lnSpc>
              <a:spcAft>
                <a:spcPts val="0"/>
              </a:spcAft>
            </a:pPr>
            <a:r>
              <a:rPr lang="de-CH" sz="1600" dirty="0" smtClean="0">
                <a:latin typeface="Calibri" panose="020F0502020204030204" pitchFamily="34" charset="0"/>
                <a:ea typeface="Times" panose="02020603050405020304" pitchFamily="18" charset="0"/>
                <a:cs typeface="Times New Roman" panose="02020603050405020304" pitchFamily="18" charset="0"/>
              </a:rPr>
              <a:t>(</a:t>
            </a:r>
            <a:r>
              <a:rPr lang="de-CH" sz="1600" dirty="0">
                <a:latin typeface="Calibri" panose="020F0502020204030204" pitchFamily="34" charset="0"/>
                <a:ea typeface="Times" panose="02020603050405020304" pitchFamily="18" charset="0"/>
                <a:cs typeface="Times New Roman" panose="02020603050405020304" pitchFamily="18" charset="0"/>
              </a:rPr>
              <a:t>STANGE, 2012: 15 in:</a:t>
            </a:r>
            <a:r>
              <a:rPr lang="de-CH" sz="1600" dirty="0">
                <a:solidFill>
                  <a:srgbClr val="0070C0"/>
                </a:solidFill>
                <a:latin typeface="Calibri" panose="020F0502020204030204" pitchFamily="34" charset="0"/>
                <a:ea typeface="Times" panose="02020603050405020304" pitchFamily="18" charset="0"/>
                <a:cs typeface="Arial" panose="020B0604020202020204" pitchFamily="34" charset="0"/>
              </a:rPr>
              <a:t> </a:t>
            </a:r>
            <a:r>
              <a:rPr lang="de-CH" sz="1600" dirty="0">
                <a:latin typeface="Calibri" panose="020F0502020204030204" pitchFamily="34" charset="0"/>
                <a:ea typeface="Times" panose="02020603050405020304" pitchFamily="18" charset="0"/>
                <a:cs typeface="Times New Roman" panose="02020603050405020304" pitchFamily="18" charset="0"/>
              </a:rPr>
              <a:t>EGGER, </a:t>
            </a:r>
            <a:r>
              <a:rPr lang="de-CH" sz="1600" dirty="0" smtClean="0">
                <a:latin typeface="Calibri" panose="020F0502020204030204" pitchFamily="34" charset="0"/>
                <a:ea typeface="Times" panose="02020603050405020304" pitchFamily="18" charset="0"/>
                <a:cs typeface="Times New Roman" panose="02020603050405020304" pitchFamily="18" charset="0"/>
              </a:rPr>
              <a:t>Jan, LEHMANN</a:t>
            </a:r>
            <a:r>
              <a:rPr lang="de-CH" sz="1600" dirty="0">
                <a:latin typeface="Calibri" panose="020F0502020204030204" pitchFamily="34" charset="0"/>
                <a:ea typeface="Times" panose="02020603050405020304" pitchFamily="18" charset="0"/>
                <a:cs typeface="Times New Roman" panose="02020603050405020304" pitchFamily="18" charset="0"/>
              </a:rPr>
              <a:t>, Jürgen  &amp; STRAUMANN, Martin, 2014).</a:t>
            </a:r>
            <a:endParaRPr lang="de-CH" sz="1600" dirty="0">
              <a:effectLst/>
              <a:latin typeface="Verdana" panose="020B0604030504040204" pitchFamily="34" charset="0"/>
              <a:ea typeface="Times"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856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CH" smtClean="0"/>
              <a:t>14. März 2018</a:t>
            </a:r>
            <a:endParaRPr lang="de-CH"/>
          </a:p>
        </p:txBody>
      </p:sp>
      <p:sp>
        <p:nvSpPr>
          <p:cNvPr id="5" name="Fußzeilenplatzhalter 4"/>
          <p:cNvSpPr>
            <a:spLocks noGrp="1"/>
          </p:cNvSpPr>
          <p:nvPr>
            <p:ph type="ftr" sz="quarter" idx="11"/>
          </p:nvPr>
        </p:nvSpPr>
        <p:spPr/>
        <p:txBody>
          <a:bodyPr/>
          <a:lstStyle/>
          <a:p>
            <a:r>
              <a:rPr lang="de-CH" smtClean="0"/>
              <a:t>Erziehung in der Schule und zuhause</a:t>
            </a:r>
            <a:endParaRPr lang="de-CH"/>
          </a:p>
        </p:txBody>
      </p:sp>
      <p:sp>
        <p:nvSpPr>
          <p:cNvPr id="6" name="Foliennummernplatzhalter 5"/>
          <p:cNvSpPr>
            <a:spLocks noGrp="1"/>
          </p:cNvSpPr>
          <p:nvPr>
            <p:ph type="sldNum" sz="quarter" idx="12"/>
          </p:nvPr>
        </p:nvSpPr>
        <p:spPr>
          <a:xfrm>
            <a:off x="8515230" y="6367138"/>
            <a:ext cx="2743200" cy="365125"/>
          </a:xfrm>
        </p:spPr>
        <p:txBody>
          <a:bodyPr/>
          <a:lstStyle/>
          <a:p>
            <a:fld id="{8209E074-04BD-481A-B325-55C9D2CC87BB}" type="slidenum">
              <a:rPr lang="de-CH" smtClean="0"/>
              <a:t>6</a:t>
            </a:fld>
            <a:endParaRPr lang="de-CH"/>
          </a:p>
        </p:txBody>
      </p:sp>
      <p:sp>
        <p:nvSpPr>
          <p:cNvPr id="7" name="Textfeld 6"/>
          <p:cNvSpPr txBox="1"/>
          <p:nvPr/>
        </p:nvSpPr>
        <p:spPr>
          <a:xfrm>
            <a:off x="228226" y="44301"/>
            <a:ext cx="11735548" cy="830997"/>
          </a:xfrm>
          <a:prstGeom prst="rect">
            <a:avLst/>
          </a:prstGeom>
          <a:noFill/>
        </p:spPr>
        <p:txBody>
          <a:bodyPr wrap="square" rtlCol="0">
            <a:spAutoFit/>
          </a:bodyPr>
          <a:lstStyle/>
          <a:p>
            <a:r>
              <a:rPr lang="de-CH" sz="2400" dirty="0" smtClean="0">
                <a:effectLst>
                  <a:outerShdw blurRad="38100" dist="38100" dir="2700000" algn="tl">
                    <a:srgbClr val="000000">
                      <a:alpha val="43137"/>
                    </a:srgbClr>
                  </a:outerShdw>
                </a:effectLst>
              </a:rPr>
              <a:t>3. Die Bildungs- und Erziehungspartnerschaft entwickelt sich entlang von Qualitätsmerkmalen</a:t>
            </a:r>
          </a:p>
        </p:txBody>
      </p:sp>
      <p:pic>
        <p:nvPicPr>
          <p:cNvPr id="2" name="Grafik 1"/>
          <p:cNvPicPr>
            <a:picLocks noChangeAspect="1"/>
          </p:cNvPicPr>
          <p:nvPr/>
        </p:nvPicPr>
        <p:blipFill>
          <a:blip r:embed="rId2"/>
          <a:stretch>
            <a:fillRect/>
          </a:stretch>
        </p:blipFill>
        <p:spPr>
          <a:xfrm>
            <a:off x="699291" y="1996903"/>
            <a:ext cx="4699014" cy="2903768"/>
          </a:xfrm>
          <a:prstGeom prst="rect">
            <a:avLst/>
          </a:prstGeom>
        </p:spPr>
      </p:pic>
      <p:sp>
        <p:nvSpPr>
          <p:cNvPr id="16" name="Textfeld 15"/>
          <p:cNvSpPr txBox="1"/>
          <p:nvPr/>
        </p:nvSpPr>
        <p:spPr>
          <a:xfrm>
            <a:off x="6842424" y="4236374"/>
            <a:ext cx="3345611" cy="461665"/>
          </a:xfrm>
          <a:prstGeom prst="rect">
            <a:avLst/>
          </a:prstGeom>
          <a:noFill/>
        </p:spPr>
        <p:txBody>
          <a:bodyPr wrap="square" rtlCol="0">
            <a:spAutoFit/>
          </a:bodyPr>
          <a:lstStyle/>
          <a:p>
            <a:r>
              <a:rPr lang="de-CH" sz="2400" spc="600" dirty="0" smtClean="0"/>
              <a:t>Gemeinschaft</a:t>
            </a:r>
          </a:p>
        </p:txBody>
      </p:sp>
      <p:sp>
        <p:nvSpPr>
          <p:cNvPr id="17" name="Textfeld 16"/>
          <p:cNvSpPr txBox="1"/>
          <p:nvPr/>
        </p:nvSpPr>
        <p:spPr>
          <a:xfrm>
            <a:off x="6842423" y="3611748"/>
            <a:ext cx="3345611" cy="461665"/>
          </a:xfrm>
          <a:prstGeom prst="rect">
            <a:avLst/>
          </a:prstGeom>
          <a:noFill/>
        </p:spPr>
        <p:txBody>
          <a:bodyPr wrap="square" rtlCol="0">
            <a:spAutoFit/>
          </a:bodyPr>
          <a:lstStyle/>
          <a:p>
            <a:r>
              <a:rPr lang="de-CH" sz="2400" spc="600" dirty="0" smtClean="0"/>
              <a:t>Kommunikation</a:t>
            </a:r>
          </a:p>
        </p:txBody>
      </p:sp>
      <p:sp>
        <p:nvSpPr>
          <p:cNvPr id="18" name="Textfeld 17"/>
          <p:cNvSpPr txBox="1"/>
          <p:nvPr/>
        </p:nvSpPr>
        <p:spPr>
          <a:xfrm>
            <a:off x="6842422" y="2987122"/>
            <a:ext cx="3345611" cy="461665"/>
          </a:xfrm>
          <a:prstGeom prst="rect">
            <a:avLst/>
          </a:prstGeom>
          <a:noFill/>
        </p:spPr>
        <p:txBody>
          <a:bodyPr wrap="square" rtlCol="0">
            <a:spAutoFit/>
          </a:bodyPr>
          <a:lstStyle/>
          <a:p>
            <a:r>
              <a:rPr lang="de-CH" sz="2400" b="1" spc="600" dirty="0" smtClean="0"/>
              <a:t>Kooperation</a:t>
            </a:r>
          </a:p>
        </p:txBody>
      </p:sp>
      <p:sp>
        <p:nvSpPr>
          <p:cNvPr id="19" name="Textfeld 18"/>
          <p:cNvSpPr txBox="1"/>
          <p:nvPr/>
        </p:nvSpPr>
        <p:spPr>
          <a:xfrm>
            <a:off x="6842421" y="2362496"/>
            <a:ext cx="3345611" cy="461665"/>
          </a:xfrm>
          <a:prstGeom prst="rect">
            <a:avLst/>
          </a:prstGeom>
          <a:noFill/>
        </p:spPr>
        <p:txBody>
          <a:bodyPr wrap="square" rtlCol="0">
            <a:spAutoFit/>
          </a:bodyPr>
          <a:lstStyle/>
          <a:p>
            <a:r>
              <a:rPr lang="de-CH" sz="2400" spc="600" dirty="0" smtClean="0"/>
              <a:t>Mitsprache</a:t>
            </a:r>
          </a:p>
        </p:txBody>
      </p:sp>
      <p:cxnSp>
        <p:nvCxnSpPr>
          <p:cNvPr id="8" name="Gerade Verbindung mit Pfeil 7"/>
          <p:cNvCxnSpPr>
            <a:endCxn id="16" idx="1"/>
          </p:cNvCxnSpPr>
          <p:nvPr/>
        </p:nvCxnSpPr>
        <p:spPr>
          <a:xfrm flipV="1">
            <a:off x="4417996" y="4467207"/>
            <a:ext cx="2424428" cy="2308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a:endCxn id="17" idx="1"/>
          </p:cNvCxnSpPr>
          <p:nvPr/>
        </p:nvCxnSpPr>
        <p:spPr>
          <a:xfrm flipV="1">
            <a:off x="4437882" y="3842581"/>
            <a:ext cx="2404541" cy="8554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p:nvPr/>
        </p:nvCxnSpPr>
        <p:spPr>
          <a:xfrm flipV="1">
            <a:off x="4437882" y="3242217"/>
            <a:ext cx="2404541" cy="14558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p:nvPr/>
        </p:nvCxnSpPr>
        <p:spPr>
          <a:xfrm flipV="1">
            <a:off x="4437882" y="2626055"/>
            <a:ext cx="2453051" cy="20719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Gleichschenkliges Dreieck 29"/>
          <p:cNvSpPr/>
          <p:nvPr/>
        </p:nvSpPr>
        <p:spPr>
          <a:xfrm rot="10800000">
            <a:off x="9946496" y="2362495"/>
            <a:ext cx="793630" cy="2439084"/>
          </a:xfrm>
          <a:prstGeom prst="triangle">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819402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CH" dirty="0" smtClean="0"/>
              <a:t>14. März 2018</a:t>
            </a:r>
            <a:endParaRPr lang="de-CH" dirty="0"/>
          </a:p>
        </p:txBody>
      </p:sp>
      <p:sp>
        <p:nvSpPr>
          <p:cNvPr id="5" name="Fußzeilenplatzhalter 4"/>
          <p:cNvSpPr>
            <a:spLocks noGrp="1"/>
          </p:cNvSpPr>
          <p:nvPr>
            <p:ph type="ftr" sz="quarter" idx="11"/>
          </p:nvPr>
        </p:nvSpPr>
        <p:spPr/>
        <p:txBody>
          <a:bodyPr/>
          <a:lstStyle/>
          <a:p>
            <a:r>
              <a:rPr lang="de-CH" smtClean="0"/>
              <a:t>Erziehung in der Schule und zuhause</a:t>
            </a:r>
            <a:endParaRPr lang="de-CH"/>
          </a:p>
        </p:txBody>
      </p:sp>
      <p:sp>
        <p:nvSpPr>
          <p:cNvPr id="6" name="Foliennummernplatzhalter 5"/>
          <p:cNvSpPr>
            <a:spLocks noGrp="1"/>
          </p:cNvSpPr>
          <p:nvPr>
            <p:ph type="sldNum" sz="quarter" idx="12"/>
          </p:nvPr>
        </p:nvSpPr>
        <p:spPr>
          <a:xfrm>
            <a:off x="8515230" y="6367138"/>
            <a:ext cx="2743200" cy="365125"/>
          </a:xfrm>
        </p:spPr>
        <p:txBody>
          <a:bodyPr/>
          <a:lstStyle/>
          <a:p>
            <a:fld id="{8209E074-04BD-481A-B325-55C9D2CC87BB}" type="slidenum">
              <a:rPr lang="de-CH" smtClean="0"/>
              <a:t>7</a:t>
            </a:fld>
            <a:endParaRPr lang="de-CH"/>
          </a:p>
        </p:txBody>
      </p:sp>
      <p:sp>
        <p:nvSpPr>
          <p:cNvPr id="7" name="Textfeld 6"/>
          <p:cNvSpPr txBox="1"/>
          <p:nvPr/>
        </p:nvSpPr>
        <p:spPr>
          <a:xfrm>
            <a:off x="189032" y="228515"/>
            <a:ext cx="11735548" cy="461665"/>
          </a:xfrm>
          <a:prstGeom prst="rect">
            <a:avLst/>
          </a:prstGeom>
          <a:noFill/>
        </p:spPr>
        <p:txBody>
          <a:bodyPr wrap="square" rtlCol="0">
            <a:spAutoFit/>
          </a:bodyPr>
          <a:lstStyle/>
          <a:p>
            <a:r>
              <a:rPr lang="de-CH" sz="2400" dirty="0" smtClean="0">
                <a:effectLst>
                  <a:outerShdw blurRad="38100" dist="38100" dir="2700000" algn="tl">
                    <a:srgbClr val="000000">
                      <a:alpha val="43137"/>
                    </a:srgbClr>
                  </a:outerShdw>
                </a:effectLst>
              </a:rPr>
              <a:t>4. Die Bildungs- und Erziehungspartnerschaft braucht eine Idee von ‘guter Erziehung’</a:t>
            </a:r>
          </a:p>
        </p:txBody>
      </p:sp>
      <p:pic>
        <p:nvPicPr>
          <p:cNvPr id="2" name="Grafik 1"/>
          <p:cNvPicPr>
            <a:picLocks noChangeAspect="1"/>
          </p:cNvPicPr>
          <p:nvPr/>
        </p:nvPicPr>
        <p:blipFill>
          <a:blip r:embed="rId2"/>
          <a:stretch>
            <a:fillRect/>
          </a:stretch>
        </p:blipFill>
        <p:spPr>
          <a:xfrm>
            <a:off x="684196" y="1945488"/>
            <a:ext cx="4699014" cy="2903768"/>
          </a:xfrm>
          <a:prstGeom prst="rect">
            <a:avLst/>
          </a:prstGeom>
        </p:spPr>
      </p:pic>
      <p:sp>
        <p:nvSpPr>
          <p:cNvPr id="18" name="Textfeld 17"/>
          <p:cNvSpPr txBox="1"/>
          <p:nvPr/>
        </p:nvSpPr>
        <p:spPr>
          <a:xfrm>
            <a:off x="6056807" y="3494028"/>
            <a:ext cx="6047767" cy="2862322"/>
          </a:xfrm>
          <a:prstGeom prst="rect">
            <a:avLst/>
          </a:prstGeom>
          <a:noFill/>
        </p:spPr>
        <p:txBody>
          <a:bodyPr wrap="square" rtlCol="0">
            <a:spAutoFit/>
          </a:bodyPr>
          <a:lstStyle/>
          <a:p>
            <a:pPr>
              <a:lnSpc>
                <a:spcPct val="150000"/>
              </a:lnSpc>
              <a:spcAft>
                <a:spcPts val="0"/>
              </a:spcAft>
            </a:pPr>
            <a:r>
              <a:rPr lang="de-CH" sz="2000" b="1" dirty="0" smtClean="0"/>
              <a:t>Wirkt sich </a:t>
            </a:r>
            <a:r>
              <a:rPr lang="de-CH" sz="2000" b="1" dirty="0" smtClean="0">
                <a:solidFill>
                  <a:srgbClr val="0070C0"/>
                </a:solidFill>
              </a:rPr>
              <a:t>bei Kindern und Jugendlichen </a:t>
            </a:r>
            <a:r>
              <a:rPr lang="de-CH" sz="2000" b="1" dirty="0" smtClean="0"/>
              <a:t>aus in den Bereichen: </a:t>
            </a:r>
            <a:r>
              <a:rPr lang="de-CH" sz="2000" dirty="0" smtClean="0"/>
              <a:t>Leistungsbereitschaft / </a:t>
            </a:r>
            <a:r>
              <a:rPr lang="de-CH" sz="2000" dirty="0">
                <a:latin typeface="Calibri" panose="020F0502020204030204" pitchFamily="34" charset="0"/>
                <a:ea typeface="Times" panose="02020603050405020304" pitchFamily="18" charset="0"/>
                <a:cs typeface="Times New Roman" panose="02020603050405020304" pitchFamily="18" charset="0"/>
              </a:rPr>
              <a:t>schulische Kompetenz, Selbstvertrauen, Eigenständigkeit, psychosoziale Reife, Selbststeuerung, Widerstandskraft gegenüber sozial </a:t>
            </a:r>
            <a:r>
              <a:rPr lang="de-CH" sz="2000" dirty="0" smtClean="0">
                <a:latin typeface="Calibri" panose="020F0502020204030204" pitchFamily="34" charset="0"/>
                <a:ea typeface="Times" panose="02020603050405020304" pitchFamily="18" charset="0"/>
                <a:cs typeface="Times New Roman" panose="02020603050405020304" pitchFamily="18" charset="0"/>
              </a:rPr>
              <a:t>unerwünschtem</a:t>
            </a:r>
            <a:r>
              <a:rPr lang="de-CH" sz="2000" dirty="0" smtClean="0">
                <a:latin typeface="Verdana" panose="020B0604030504040204" pitchFamily="34" charset="0"/>
                <a:ea typeface="Times" panose="02020603050405020304" pitchFamily="18" charset="0"/>
                <a:cs typeface="Times New Roman" panose="02020603050405020304" pitchFamily="18" charset="0"/>
              </a:rPr>
              <a:t> </a:t>
            </a:r>
            <a:r>
              <a:rPr lang="de-CH" sz="2000" dirty="0" smtClean="0">
                <a:latin typeface="Calibri" panose="020F0502020204030204" pitchFamily="34" charset="0"/>
                <a:ea typeface="Times" panose="02020603050405020304" pitchFamily="18" charset="0"/>
                <a:cs typeface="Times New Roman" panose="02020603050405020304" pitchFamily="18" charset="0"/>
              </a:rPr>
              <a:t>Verhalten </a:t>
            </a:r>
            <a:r>
              <a:rPr lang="de-CH" sz="2000" dirty="0">
                <a:latin typeface="Calibri" panose="020F0502020204030204" pitchFamily="34" charset="0"/>
                <a:ea typeface="Times" panose="02020603050405020304" pitchFamily="18" charset="0"/>
                <a:cs typeface="Times New Roman" panose="02020603050405020304" pitchFamily="18" charset="0"/>
              </a:rPr>
              <a:t>und moralisches Urteilsvermögen</a:t>
            </a:r>
            <a:endParaRPr lang="de-CH" sz="2000" dirty="0" smtClean="0"/>
          </a:p>
        </p:txBody>
      </p:sp>
      <p:sp>
        <p:nvSpPr>
          <p:cNvPr id="20" name="Textfeld 19"/>
          <p:cNvSpPr txBox="1"/>
          <p:nvPr/>
        </p:nvSpPr>
        <p:spPr>
          <a:xfrm>
            <a:off x="6056806" y="2935707"/>
            <a:ext cx="6047767" cy="461665"/>
          </a:xfrm>
          <a:prstGeom prst="rect">
            <a:avLst/>
          </a:prstGeom>
          <a:noFill/>
          <a:ln>
            <a:solidFill>
              <a:srgbClr val="002060"/>
            </a:solidFill>
          </a:ln>
        </p:spPr>
        <p:txBody>
          <a:bodyPr wrap="square" rtlCol="0">
            <a:spAutoFit/>
          </a:bodyPr>
          <a:lstStyle/>
          <a:p>
            <a:r>
              <a:rPr lang="de-CH" sz="2400" b="1" spc="600" dirty="0" smtClean="0"/>
              <a:t>Autoritativer</a:t>
            </a:r>
            <a:r>
              <a:rPr lang="de-CH" sz="2400" b="1" spc="600" dirty="0" smtClean="0">
                <a:solidFill>
                  <a:srgbClr val="0070C0"/>
                </a:solidFill>
              </a:rPr>
              <a:t> </a:t>
            </a:r>
            <a:r>
              <a:rPr lang="de-CH" sz="2400" b="1" spc="600" dirty="0" smtClean="0"/>
              <a:t>Erziehungsstil</a:t>
            </a:r>
          </a:p>
        </p:txBody>
      </p:sp>
      <p:sp>
        <p:nvSpPr>
          <p:cNvPr id="21" name="Textfeld 20"/>
          <p:cNvSpPr txBox="1"/>
          <p:nvPr/>
        </p:nvSpPr>
        <p:spPr>
          <a:xfrm>
            <a:off x="6088437" y="1023668"/>
            <a:ext cx="6047767" cy="1938992"/>
          </a:xfrm>
          <a:prstGeom prst="rect">
            <a:avLst/>
          </a:prstGeom>
          <a:noFill/>
        </p:spPr>
        <p:txBody>
          <a:bodyPr wrap="square" rtlCol="0">
            <a:spAutoFit/>
          </a:bodyPr>
          <a:lstStyle/>
          <a:p>
            <a:pPr>
              <a:lnSpc>
                <a:spcPct val="150000"/>
              </a:lnSpc>
              <a:spcAft>
                <a:spcPts val="0"/>
              </a:spcAft>
            </a:pPr>
            <a:r>
              <a:rPr lang="de-CH" sz="2000" b="1" dirty="0" smtClean="0"/>
              <a:t>Zeigt sich </a:t>
            </a:r>
            <a:r>
              <a:rPr lang="de-CH" sz="2000" b="1" dirty="0" smtClean="0">
                <a:solidFill>
                  <a:srgbClr val="0070C0"/>
                </a:solidFill>
              </a:rPr>
              <a:t>bei Erwachsenen </a:t>
            </a:r>
            <a:r>
              <a:rPr lang="de-CH" sz="2000" b="1" dirty="0" smtClean="0"/>
              <a:t>in einem Erziehungsverhalten mit folgenden drei Merkmalen:</a:t>
            </a:r>
          </a:p>
          <a:p>
            <a:pPr>
              <a:lnSpc>
                <a:spcPct val="150000"/>
              </a:lnSpc>
              <a:spcAft>
                <a:spcPts val="0"/>
              </a:spcAft>
            </a:pPr>
            <a:r>
              <a:rPr lang="de-CH" sz="2000" dirty="0" smtClean="0"/>
              <a:t>(Elterliche) </a:t>
            </a:r>
            <a:r>
              <a:rPr lang="de-CH" sz="2000" dirty="0" smtClean="0"/>
              <a:t>Wertschätzung / Fordern und Grenzen setzen / Gewährung von Eigenständigkeit </a:t>
            </a:r>
          </a:p>
        </p:txBody>
      </p:sp>
      <p:cxnSp>
        <p:nvCxnSpPr>
          <p:cNvPr id="10" name="Gerade Verbindung mit Pfeil 9"/>
          <p:cNvCxnSpPr>
            <a:endCxn id="20" idx="1"/>
          </p:cNvCxnSpPr>
          <p:nvPr/>
        </p:nvCxnSpPr>
        <p:spPr>
          <a:xfrm flipV="1">
            <a:off x="4437246" y="3166540"/>
            <a:ext cx="1619560" cy="147283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6964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CH" dirty="0" smtClean="0"/>
              <a:t>14. März 2018</a:t>
            </a:r>
            <a:endParaRPr lang="de-CH" dirty="0"/>
          </a:p>
        </p:txBody>
      </p:sp>
      <p:sp>
        <p:nvSpPr>
          <p:cNvPr id="5" name="Fußzeilenplatzhalter 4"/>
          <p:cNvSpPr>
            <a:spLocks noGrp="1"/>
          </p:cNvSpPr>
          <p:nvPr>
            <p:ph type="ftr" sz="quarter" idx="11"/>
          </p:nvPr>
        </p:nvSpPr>
        <p:spPr/>
        <p:txBody>
          <a:bodyPr/>
          <a:lstStyle/>
          <a:p>
            <a:r>
              <a:rPr lang="de-CH" smtClean="0"/>
              <a:t>Erziehung in der Schule und zuhause</a:t>
            </a:r>
            <a:endParaRPr lang="de-CH"/>
          </a:p>
        </p:txBody>
      </p:sp>
      <p:sp>
        <p:nvSpPr>
          <p:cNvPr id="6" name="Foliennummernplatzhalter 5"/>
          <p:cNvSpPr>
            <a:spLocks noGrp="1"/>
          </p:cNvSpPr>
          <p:nvPr>
            <p:ph type="sldNum" sz="quarter" idx="12"/>
          </p:nvPr>
        </p:nvSpPr>
        <p:spPr>
          <a:xfrm>
            <a:off x="8515230" y="6367138"/>
            <a:ext cx="2743200" cy="365125"/>
          </a:xfrm>
        </p:spPr>
        <p:txBody>
          <a:bodyPr/>
          <a:lstStyle/>
          <a:p>
            <a:fld id="{8209E074-04BD-481A-B325-55C9D2CC87BB}" type="slidenum">
              <a:rPr lang="de-CH" smtClean="0"/>
              <a:t>8</a:t>
            </a:fld>
            <a:endParaRPr lang="de-CH"/>
          </a:p>
        </p:txBody>
      </p:sp>
      <p:sp>
        <p:nvSpPr>
          <p:cNvPr id="7" name="Textfeld 6"/>
          <p:cNvSpPr txBox="1"/>
          <p:nvPr/>
        </p:nvSpPr>
        <p:spPr>
          <a:xfrm>
            <a:off x="228226" y="196773"/>
            <a:ext cx="11735548" cy="461665"/>
          </a:xfrm>
          <a:prstGeom prst="rect">
            <a:avLst/>
          </a:prstGeom>
          <a:noFill/>
        </p:spPr>
        <p:txBody>
          <a:bodyPr wrap="square" rtlCol="0">
            <a:spAutoFit/>
          </a:bodyPr>
          <a:lstStyle/>
          <a:p>
            <a:r>
              <a:rPr lang="de-CH" sz="2400" dirty="0" smtClean="0">
                <a:effectLst>
                  <a:outerShdw blurRad="38100" dist="38100" dir="2700000" algn="tl">
                    <a:srgbClr val="000000">
                      <a:alpha val="43137"/>
                    </a:srgbClr>
                  </a:outerShdw>
                </a:effectLst>
              </a:rPr>
              <a:t>5. Das Konzept ‘Freiheit in Grenzen’ als Umsetzungsidee ‘guter Erziehung’</a:t>
            </a:r>
          </a:p>
        </p:txBody>
      </p:sp>
      <p:sp>
        <p:nvSpPr>
          <p:cNvPr id="20" name="Textfeld 19"/>
          <p:cNvSpPr txBox="1"/>
          <p:nvPr/>
        </p:nvSpPr>
        <p:spPr>
          <a:xfrm>
            <a:off x="6056805" y="1537080"/>
            <a:ext cx="4156869" cy="461665"/>
          </a:xfrm>
          <a:prstGeom prst="rect">
            <a:avLst/>
          </a:prstGeom>
          <a:solidFill>
            <a:schemeClr val="accent1">
              <a:lumMod val="60000"/>
              <a:lumOff val="40000"/>
            </a:schemeClr>
          </a:solidFill>
          <a:ln>
            <a:solidFill>
              <a:srgbClr val="002060"/>
            </a:solidFill>
          </a:ln>
        </p:spPr>
        <p:txBody>
          <a:bodyPr wrap="square" rtlCol="0">
            <a:spAutoFit/>
          </a:bodyPr>
          <a:lstStyle/>
          <a:p>
            <a:pPr algn="ctr"/>
            <a:r>
              <a:rPr lang="de-CH" sz="2400" b="1" spc="600" dirty="0" smtClean="0"/>
              <a:t>Freiheit in Grenzen</a:t>
            </a:r>
          </a:p>
        </p:txBody>
      </p:sp>
      <p:pic>
        <p:nvPicPr>
          <p:cNvPr id="10" name="Grafik 9" descr="Bildschirmausschnitt"/>
          <p:cNvPicPr>
            <a:picLocks noChangeAspect="1"/>
          </p:cNvPicPr>
          <p:nvPr/>
        </p:nvPicPr>
        <p:blipFill rotWithShape="1">
          <a:blip r:embed="rId2">
            <a:extLst>
              <a:ext uri="{28A0092B-C50C-407E-A947-70E740481C1C}">
                <a14:useLocalDpi xmlns:a14="http://schemas.microsoft.com/office/drawing/2010/main" val="0"/>
              </a:ext>
            </a:extLst>
          </a:blip>
          <a:srcRect t="21268"/>
          <a:stretch/>
        </p:blipFill>
        <p:spPr>
          <a:xfrm>
            <a:off x="393191" y="1539779"/>
            <a:ext cx="4316831" cy="3948717"/>
          </a:xfrm>
          <a:prstGeom prst="rect">
            <a:avLst/>
          </a:prstGeom>
          <a:ln>
            <a:solidFill>
              <a:srgbClr val="002060"/>
            </a:solidFill>
          </a:ln>
        </p:spPr>
      </p:pic>
      <p:sp>
        <p:nvSpPr>
          <p:cNvPr id="11" name="Textfeld 10"/>
          <p:cNvSpPr txBox="1"/>
          <p:nvPr/>
        </p:nvSpPr>
        <p:spPr>
          <a:xfrm>
            <a:off x="6583924" y="3948137"/>
            <a:ext cx="3138952" cy="461665"/>
          </a:xfrm>
          <a:prstGeom prst="rect">
            <a:avLst/>
          </a:prstGeom>
          <a:noFill/>
          <a:ln>
            <a:solidFill>
              <a:srgbClr val="002060"/>
            </a:solidFill>
          </a:ln>
        </p:spPr>
        <p:txBody>
          <a:bodyPr wrap="square" rtlCol="0">
            <a:spAutoFit/>
          </a:bodyPr>
          <a:lstStyle/>
          <a:p>
            <a:r>
              <a:rPr lang="de-CH" sz="2400" dirty="0" smtClean="0"/>
              <a:t>Grenzen ohne Freiheit</a:t>
            </a:r>
          </a:p>
        </p:txBody>
      </p:sp>
      <p:sp>
        <p:nvSpPr>
          <p:cNvPr id="12" name="Textfeld 11"/>
          <p:cNvSpPr txBox="1"/>
          <p:nvPr/>
        </p:nvSpPr>
        <p:spPr>
          <a:xfrm>
            <a:off x="6583924" y="4795999"/>
            <a:ext cx="3138952" cy="461665"/>
          </a:xfrm>
          <a:prstGeom prst="rect">
            <a:avLst/>
          </a:prstGeom>
          <a:noFill/>
          <a:ln>
            <a:solidFill>
              <a:srgbClr val="002060"/>
            </a:solidFill>
          </a:ln>
        </p:spPr>
        <p:txBody>
          <a:bodyPr wrap="square" rtlCol="0">
            <a:spAutoFit/>
          </a:bodyPr>
          <a:lstStyle/>
          <a:p>
            <a:pPr algn="ctr"/>
            <a:r>
              <a:rPr lang="de-CH" sz="2400" dirty="0" smtClean="0"/>
              <a:t>Freiheit ohne Grenzen</a:t>
            </a:r>
          </a:p>
        </p:txBody>
      </p:sp>
      <p:sp>
        <p:nvSpPr>
          <p:cNvPr id="13" name="Textfeld 12"/>
          <p:cNvSpPr txBox="1"/>
          <p:nvPr/>
        </p:nvSpPr>
        <p:spPr>
          <a:xfrm>
            <a:off x="6056804" y="2009533"/>
            <a:ext cx="4156869" cy="461665"/>
          </a:xfrm>
          <a:prstGeom prst="rect">
            <a:avLst/>
          </a:prstGeom>
          <a:solidFill>
            <a:schemeClr val="accent1">
              <a:lumMod val="60000"/>
              <a:lumOff val="40000"/>
            </a:schemeClr>
          </a:solidFill>
          <a:ln>
            <a:solidFill>
              <a:srgbClr val="002060"/>
            </a:solidFill>
          </a:ln>
        </p:spPr>
        <p:txBody>
          <a:bodyPr wrap="square" rtlCol="0">
            <a:spAutoFit/>
          </a:bodyPr>
          <a:lstStyle/>
          <a:p>
            <a:pPr algn="ctr"/>
            <a:r>
              <a:rPr lang="de-CH" sz="2400" dirty="0" smtClean="0"/>
              <a:t>= autoritativer Erziehungsstil</a:t>
            </a:r>
          </a:p>
        </p:txBody>
      </p:sp>
    </p:spTree>
    <p:extLst>
      <p:ext uri="{BB962C8B-B14F-4D97-AF65-F5344CB8AC3E}">
        <p14:creationId xmlns:p14="http://schemas.microsoft.com/office/powerpoint/2010/main" val="1281685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
                                          </p:val>
                                        </p:tav>
                                        <p:tav tm="100000">
                                          <p:val>
                                            <p:strVal val="#ppt_x"/>
                                          </p:val>
                                        </p:tav>
                                      </p:tavLst>
                                    </p:anim>
                                    <p:anim calcmode="lin" valueType="num">
                                      <p:cBhvr>
                                        <p:cTn id="2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1" grpId="0" animBg="1"/>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CH" dirty="0" smtClean="0"/>
              <a:t>14. März 2018</a:t>
            </a:r>
            <a:endParaRPr lang="de-CH" dirty="0"/>
          </a:p>
        </p:txBody>
      </p:sp>
      <p:sp>
        <p:nvSpPr>
          <p:cNvPr id="5" name="Fußzeilenplatzhalter 4"/>
          <p:cNvSpPr>
            <a:spLocks noGrp="1"/>
          </p:cNvSpPr>
          <p:nvPr>
            <p:ph type="ftr" sz="quarter" idx="11"/>
          </p:nvPr>
        </p:nvSpPr>
        <p:spPr>
          <a:xfrm>
            <a:off x="4031037" y="6275223"/>
            <a:ext cx="4114800" cy="365125"/>
          </a:xfrm>
        </p:spPr>
        <p:txBody>
          <a:bodyPr/>
          <a:lstStyle/>
          <a:p>
            <a:r>
              <a:rPr lang="de-CH" smtClean="0"/>
              <a:t>Erziehung in der Schule und zuhause</a:t>
            </a:r>
            <a:endParaRPr lang="de-CH"/>
          </a:p>
        </p:txBody>
      </p:sp>
      <p:sp>
        <p:nvSpPr>
          <p:cNvPr id="6" name="Foliennummernplatzhalter 5"/>
          <p:cNvSpPr>
            <a:spLocks noGrp="1"/>
          </p:cNvSpPr>
          <p:nvPr>
            <p:ph type="sldNum" sz="quarter" idx="12"/>
          </p:nvPr>
        </p:nvSpPr>
        <p:spPr>
          <a:xfrm>
            <a:off x="8515230" y="6367138"/>
            <a:ext cx="2743200" cy="365125"/>
          </a:xfrm>
        </p:spPr>
        <p:txBody>
          <a:bodyPr/>
          <a:lstStyle/>
          <a:p>
            <a:fld id="{8209E074-04BD-481A-B325-55C9D2CC87BB}" type="slidenum">
              <a:rPr lang="de-CH" smtClean="0"/>
              <a:t>9</a:t>
            </a:fld>
            <a:endParaRPr lang="de-CH"/>
          </a:p>
        </p:txBody>
      </p:sp>
      <p:sp>
        <p:nvSpPr>
          <p:cNvPr id="7" name="Textfeld 6"/>
          <p:cNvSpPr txBox="1"/>
          <p:nvPr/>
        </p:nvSpPr>
        <p:spPr>
          <a:xfrm>
            <a:off x="220663" y="192262"/>
            <a:ext cx="11735548" cy="461665"/>
          </a:xfrm>
          <a:prstGeom prst="rect">
            <a:avLst/>
          </a:prstGeom>
          <a:noFill/>
        </p:spPr>
        <p:txBody>
          <a:bodyPr wrap="square" rtlCol="0">
            <a:spAutoFit/>
          </a:bodyPr>
          <a:lstStyle/>
          <a:p>
            <a:r>
              <a:rPr lang="de-CH" sz="2400" dirty="0" smtClean="0">
                <a:effectLst>
                  <a:outerShdw blurRad="38100" dist="38100" dir="2700000" algn="tl">
                    <a:srgbClr val="000000">
                      <a:alpha val="43137"/>
                    </a:srgbClr>
                  </a:outerShdw>
                </a:effectLst>
              </a:rPr>
              <a:t>5. Das Konzept ‘Freiheit in Grenzen’ als Umsetzungsidee ‘guter Erziehung’</a:t>
            </a:r>
          </a:p>
        </p:txBody>
      </p:sp>
      <p:sp>
        <p:nvSpPr>
          <p:cNvPr id="20" name="Textfeld 19"/>
          <p:cNvSpPr txBox="1"/>
          <p:nvPr/>
        </p:nvSpPr>
        <p:spPr>
          <a:xfrm>
            <a:off x="5279367" y="1191074"/>
            <a:ext cx="6176512" cy="2677656"/>
          </a:xfrm>
          <a:prstGeom prst="rect">
            <a:avLst/>
          </a:prstGeom>
          <a:noFill/>
          <a:ln>
            <a:solidFill>
              <a:srgbClr val="002060"/>
            </a:solidFill>
          </a:ln>
        </p:spPr>
        <p:txBody>
          <a:bodyPr wrap="square" rtlCol="0">
            <a:spAutoFit/>
          </a:bodyPr>
          <a:lstStyle/>
          <a:p>
            <a:r>
              <a:rPr lang="de-CH" sz="2400" b="1" dirty="0" smtClean="0"/>
              <a:t>Ausgangssituation:</a:t>
            </a:r>
          </a:p>
          <a:p>
            <a:r>
              <a:rPr lang="de-CH" sz="2400" dirty="0"/>
              <a:t>Thomas und seine </a:t>
            </a:r>
            <a:r>
              <a:rPr lang="de-CH" sz="2400" dirty="0" smtClean="0"/>
              <a:t>Mutter</a:t>
            </a:r>
            <a:endParaRPr lang="de-CH" sz="2400" dirty="0"/>
          </a:p>
          <a:p>
            <a:endParaRPr lang="de-CH" sz="2400" b="1" dirty="0" smtClean="0"/>
          </a:p>
          <a:p>
            <a:r>
              <a:rPr lang="de-CH" sz="2400" dirty="0" smtClean="0"/>
              <a:t>«Ich kann das nicht»</a:t>
            </a:r>
          </a:p>
          <a:p>
            <a:endParaRPr lang="de-CH" sz="2400" b="1" dirty="0"/>
          </a:p>
          <a:p>
            <a:r>
              <a:rPr lang="de-CH" sz="2400" dirty="0" smtClean="0"/>
              <a:t>«Zuerst die Arbeit und dann das Vergnügen».</a:t>
            </a:r>
          </a:p>
          <a:p>
            <a:r>
              <a:rPr lang="de-CH" sz="2400" b="1" dirty="0" smtClean="0">
                <a:solidFill>
                  <a:srgbClr val="0070C0"/>
                </a:solidFill>
              </a:rPr>
              <a:t> </a:t>
            </a:r>
          </a:p>
        </p:txBody>
      </p:sp>
      <p:pic>
        <p:nvPicPr>
          <p:cNvPr id="8" name="Grafik 7" descr="Bildschirmausschnit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529" y="3945092"/>
            <a:ext cx="4179040" cy="2330131"/>
          </a:xfrm>
          <a:prstGeom prst="rect">
            <a:avLst/>
          </a:prstGeom>
        </p:spPr>
      </p:pic>
      <p:sp>
        <p:nvSpPr>
          <p:cNvPr id="13" name="Rechteck 12"/>
          <p:cNvSpPr/>
          <p:nvPr/>
        </p:nvSpPr>
        <p:spPr>
          <a:xfrm>
            <a:off x="464430" y="5155024"/>
            <a:ext cx="3116970" cy="4485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5" name="Rechteck 14"/>
          <p:cNvSpPr/>
          <p:nvPr/>
        </p:nvSpPr>
        <p:spPr>
          <a:xfrm>
            <a:off x="472529" y="4600498"/>
            <a:ext cx="3116970" cy="4485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14" name="Grafik 13" descr="Bildschirmausschnit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663" y="1212462"/>
            <a:ext cx="4682773" cy="2651504"/>
          </a:xfrm>
          <a:prstGeom prst="rect">
            <a:avLst/>
          </a:prstGeom>
        </p:spPr>
      </p:pic>
    </p:spTree>
    <p:extLst>
      <p:ext uri="{BB962C8B-B14F-4D97-AF65-F5344CB8AC3E}">
        <p14:creationId xmlns:p14="http://schemas.microsoft.com/office/powerpoint/2010/main" val="1769579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552</Words>
  <Application>Microsoft Office PowerPoint</Application>
  <PresentationFormat>Breitbild</PresentationFormat>
  <Paragraphs>99</Paragraphs>
  <Slides>10</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10</vt:i4>
      </vt:variant>
    </vt:vector>
  </HeadingPairs>
  <TitlesOfParts>
    <vt:vector size="18" baseType="lpstr">
      <vt:lpstr>Arial</vt:lpstr>
      <vt:lpstr>Calibri</vt:lpstr>
      <vt:lpstr>Calibri Light</vt:lpstr>
      <vt:lpstr>Times</vt:lpstr>
      <vt:lpstr>Times New Roman</vt:lpstr>
      <vt:lpstr>Verdana</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Beat U. Spirgi</dc:creator>
  <cp:lastModifiedBy>Beat U. Spirgi</cp:lastModifiedBy>
  <cp:revision>21</cp:revision>
  <dcterms:created xsi:type="dcterms:W3CDTF">2018-01-31T13:15:11Z</dcterms:created>
  <dcterms:modified xsi:type="dcterms:W3CDTF">2018-02-27T10:21:00Z</dcterms:modified>
</cp:coreProperties>
</file>